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5"/>
  </p:notesMasterIdLst>
  <p:sldIdLst>
    <p:sldId id="321" r:id="rId2"/>
    <p:sldId id="256" r:id="rId3"/>
    <p:sldId id="323" r:id="rId4"/>
    <p:sldId id="322" r:id="rId5"/>
    <p:sldId id="262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93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52" r:id="rId30"/>
    <p:sldId id="353" r:id="rId31"/>
    <p:sldId id="354" r:id="rId32"/>
    <p:sldId id="347" r:id="rId33"/>
    <p:sldId id="348" r:id="rId34"/>
    <p:sldId id="351" r:id="rId35"/>
    <p:sldId id="350" r:id="rId36"/>
    <p:sldId id="349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2" r:id="rId45"/>
    <p:sldId id="363" r:id="rId46"/>
    <p:sldId id="364" r:id="rId47"/>
    <p:sldId id="365" r:id="rId48"/>
    <p:sldId id="366" r:id="rId49"/>
    <p:sldId id="367" r:id="rId50"/>
    <p:sldId id="368" r:id="rId51"/>
    <p:sldId id="369" r:id="rId52"/>
    <p:sldId id="370" r:id="rId53"/>
    <p:sldId id="371" r:id="rId54"/>
    <p:sldId id="401" r:id="rId55"/>
    <p:sldId id="372" r:id="rId56"/>
    <p:sldId id="373" r:id="rId57"/>
    <p:sldId id="374" r:id="rId58"/>
    <p:sldId id="375" r:id="rId59"/>
    <p:sldId id="376" r:id="rId60"/>
    <p:sldId id="377" r:id="rId61"/>
    <p:sldId id="378" r:id="rId62"/>
    <p:sldId id="379" r:id="rId63"/>
    <p:sldId id="380" r:id="rId64"/>
    <p:sldId id="381" r:id="rId65"/>
    <p:sldId id="382" r:id="rId66"/>
    <p:sldId id="384" r:id="rId67"/>
    <p:sldId id="383" r:id="rId68"/>
    <p:sldId id="385" r:id="rId69"/>
    <p:sldId id="386" r:id="rId70"/>
    <p:sldId id="387" r:id="rId71"/>
    <p:sldId id="388" r:id="rId72"/>
    <p:sldId id="389" r:id="rId73"/>
    <p:sldId id="390" r:id="rId74"/>
    <p:sldId id="391" r:id="rId75"/>
    <p:sldId id="392" r:id="rId76"/>
    <p:sldId id="274" r:id="rId77"/>
    <p:sldId id="400" r:id="rId78"/>
    <p:sldId id="394" r:id="rId79"/>
    <p:sldId id="395" r:id="rId80"/>
    <p:sldId id="396" r:id="rId81"/>
    <p:sldId id="397" r:id="rId82"/>
    <p:sldId id="398" r:id="rId83"/>
    <p:sldId id="399" r:id="rId84"/>
  </p:sldIdLst>
  <p:sldSz cx="18288000" cy="10287000"/>
  <p:notesSz cx="6858000" cy="9144000"/>
  <p:embeddedFontLst>
    <p:embeddedFont>
      <p:font typeface="Cambria Math" panose="02040503050406030204" pitchFamily="18" charset="0"/>
      <p:regular r:id="rId86"/>
    </p:embeddedFont>
    <p:embeddedFont>
      <p:font typeface="Monotype Corsiva" panose="03010101010201010101" pitchFamily="66" charset="0"/>
      <p:italic r:id="rId87"/>
    </p:embeddedFont>
    <p:embeddedFont>
      <p:font typeface="Poppins" panose="00000500000000000000" pitchFamily="2" charset="0"/>
      <p:regular r:id="rId88"/>
      <p:bold r:id="rId89"/>
      <p:italic r:id="rId90"/>
      <p:boldItalic r:id="rId91"/>
    </p:embeddedFont>
    <p:embeddedFont>
      <p:font typeface="Poppins Bold" panose="00000800000000000000" charset="0"/>
      <p:regular r:id="rId92"/>
    </p:embeddedFont>
    <p:embeddedFont>
      <p:font typeface="Raleway SemiBold" pitchFamily="2" charset="0"/>
      <p:bold r:id="rId93"/>
      <p:boldItalic r:id="rId94"/>
    </p:embeddedFont>
    <p:embeddedFont>
      <p:font typeface="Roboto" panose="02000000000000000000" pitchFamily="2" charset="0"/>
      <p:regular r:id="rId95"/>
      <p:bold r:id="rId96"/>
      <p:italic r:id="rId97"/>
      <p:boldItalic r:id="rId9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95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57" autoAdjust="0"/>
    <p:restoredTop sz="72325" autoAdjust="0"/>
  </p:normalViewPr>
  <p:slideViewPr>
    <p:cSldViewPr>
      <p:cViewPr varScale="1">
        <p:scale>
          <a:sx n="61" d="100"/>
          <a:sy n="61" d="100"/>
        </p:scale>
        <p:origin x="113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8.fntdata"/><Relationship Id="rId98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D6FCE-1EED-47F1-8ECE-BE903138D4E6}" type="datetimeFigureOut">
              <a:rPr lang="en-ID" smtClean="0"/>
              <a:t>17/07/2024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2C08F-929D-40E2-AB94-08D3B0EE4F8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7197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545454"/>
                </a:solidFill>
                <a:latin typeface="Poppins"/>
              </a:rPr>
              <a:t>1. (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Lanjutan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WHO):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Kondisi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ini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mencerminkan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adanya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gangguan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pertumbuhan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kronis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dan sering kali merupakan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hasil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dari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kekurangan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gizi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yang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terjadi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dalam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waktu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lama,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infeksi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yang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berulang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, atau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faktor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lingkungan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yang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buruk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selama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periode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perkembangan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awal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anak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.</a:t>
            </a:r>
          </a:p>
          <a:p>
            <a:endParaRPr lang="en-US" sz="1200" dirty="0">
              <a:solidFill>
                <a:srgbClr val="545454"/>
              </a:solidFill>
              <a:latin typeface="Poppins"/>
            </a:endParaRPr>
          </a:p>
          <a:p>
            <a:r>
              <a:rPr lang="en-US" sz="1200" dirty="0">
                <a:solidFill>
                  <a:srgbClr val="545454"/>
                </a:solidFill>
                <a:latin typeface="Poppins"/>
              </a:rPr>
              <a:t>2. WHO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menetapkan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bahwa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suatu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wilayah dianggap memiliki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permasalahan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stunting apabila wilayah tersebut memiliki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angka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prevalensi stunting lebih besar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dari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20%</a:t>
            </a:r>
          </a:p>
          <a:p>
            <a:endParaRPr lang="en-US" sz="1200" dirty="0">
              <a:solidFill>
                <a:srgbClr val="545454"/>
              </a:solidFill>
              <a:latin typeface="Poppins"/>
            </a:endParaRPr>
          </a:p>
          <a:p>
            <a:r>
              <a:rPr lang="en-US" sz="1200" dirty="0">
                <a:solidFill>
                  <a:srgbClr val="545454"/>
                </a:solidFill>
                <a:latin typeface="Poppins"/>
              </a:rPr>
              <a:t>3. (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Lanjutan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Tuban):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Selain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itu,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angka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stunting di tuban juga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melampaui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batas yang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ditetapkan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oleh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presiden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Joko Widodo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9095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Tambahan</a:t>
            </a:r>
            <a:r>
              <a:rPr lang="en-US" dirty="0"/>
              <a:t> Poin 2: Pada </a:t>
            </a:r>
            <a:r>
              <a:rPr lang="en-US" dirty="0" err="1"/>
              <a:t>prinsipnya</a:t>
            </a:r>
            <a:r>
              <a:rPr lang="en-US" dirty="0"/>
              <a:t>, </a:t>
            </a:r>
            <a:r>
              <a:rPr lang="en-US" dirty="0" err="1"/>
              <a:t>pemberian</a:t>
            </a:r>
            <a:r>
              <a:rPr lang="en-US" dirty="0"/>
              <a:t> Tablet </a:t>
            </a:r>
            <a:r>
              <a:rPr lang="en-US" dirty="0" err="1"/>
              <a:t>Tambah</a:t>
            </a:r>
            <a:r>
              <a:rPr lang="en-US" dirty="0"/>
              <a:t> Darah (TTD)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hamil</a:t>
            </a:r>
            <a:r>
              <a:rPr lang="en-US" dirty="0"/>
              <a:t> </a:t>
            </a:r>
            <a:r>
              <a:rPr lang="en-US" dirty="0" err="1"/>
              <a:t>berfungsi</a:t>
            </a:r>
            <a:r>
              <a:rPr lang="en-US" dirty="0"/>
              <a:t> untuk </a:t>
            </a:r>
            <a:r>
              <a:rPr lang="en-US" dirty="0" err="1"/>
              <a:t>memperkaya</a:t>
            </a:r>
            <a:r>
              <a:rPr lang="en-US" dirty="0"/>
              <a:t> </a:t>
            </a:r>
            <a:r>
              <a:rPr lang="en-US" dirty="0" err="1"/>
              <a:t>nutrisi</a:t>
            </a:r>
            <a:r>
              <a:rPr lang="en-US" dirty="0"/>
              <a:t> yang </a:t>
            </a:r>
            <a:r>
              <a:rPr lang="en-US" dirty="0" err="1"/>
              <a:t>dimiliki</a:t>
            </a:r>
            <a:r>
              <a:rPr lang="en-US" dirty="0"/>
              <a:t> 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hamil</a:t>
            </a:r>
            <a:r>
              <a:rPr lang="en-US" dirty="0"/>
              <a:t> sehingga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terjadinya</a:t>
            </a:r>
            <a:r>
              <a:rPr lang="en-US" dirty="0"/>
              <a:t> stunting.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51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4828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Tambahan</a:t>
            </a:r>
            <a:r>
              <a:rPr lang="en-US" dirty="0"/>
              <a:t> Poin 3: 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Pada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prinsipnya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imunisasi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hepatitis B yang diberikan pada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balita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memiliki hubungan tidak langsung dalam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pencegahan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stunting.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Imunisasi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Hepatitis B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mampu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mencegah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balita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dari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infeksi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hepatitis B, yang mana meningkatkan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peluang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untuk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memenuhi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kebutuhan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perkembangan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en-US" sz="1800" i="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balita</a:t>
            </a:r>
            <a:r>
              <a:rPr lang="en-US" sz="1800" i="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52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4966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53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1487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54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1036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&gt; Dari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keenam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variabel yang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diuji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, tidak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ada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variabel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independen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yang memiliki hubungan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nyata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terhadap variabel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dependen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dengan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taraf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signifikansi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Segoe UI" panose="020B0502040204020203" pitchFamily="34" charset="0"/>
                      </a:rPr>
                      <m:t>α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)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sebesar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10%</a:t>
                </a:r>
              </a:p>
              <a:p>
                <a:endPara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Segoe UI" panose="020B0502040204020203" pitchFamily="34" charset="0"/>
                </a:endParaRPr>
              </a:p>
              <a:p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(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Tambahan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; JANGAN DIBACA DLU): Hal ini semakin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dipertegas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dengan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hasil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scatterplot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yang disajikan pada Gambar 4.4 yang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dimana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hampir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semua variabel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independen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memiliki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pola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tegak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dan juga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menyebar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sangat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luas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.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Persebaran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data yang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tegak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menunjukkan bahwa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ada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banyak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titik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data yang memiliki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nilai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yang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sama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atau sangat mirip pada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satu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variabel,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sementara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nilai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pada variabel lain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bervariasi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.  </a:t>
                </a:r>
              </a:p>
              <a:p>
                <a:endPara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Segoe UI" panose="020B0502040204020203" pitchFamily="34" charset="0"/>
                </a:endParaRPr>
              </a:p>
              <a:p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&gt; Variabel independent yang memiliki hubungan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positif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dengan variabel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dependen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adalah Variabel BBLR dan TTD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&gt; Variabel independent yang memiliki hubungan negative dengan variabel </a:t>
                </a:r>
                <a:r>
                  <a:rPr lang="en-US" sz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dependen</a:t>
                </a: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adalah Variabel ASI, </a:t>
                </a:r>
                <a:r>
                  <a:rPr lang="en-US" sz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Im</a:t>
                </a: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Hepatitis B, </a:t>
                </a:r>
                <a:r>
                  <a:rPr lang="en-US" sz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Im</a:t>
                </a: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Polio dan </a:t>
                </a:r>
                <a:r>
                  <a:rPr lang="en-US" sz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Im</a:t>
                </a: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Campak.</a:t>
                </a:r>
              </a:p>
              <a:p>
                <a:endParaRPr lang="en-ID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&gt; Dari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keenam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variabel yang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diuji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, tidak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ada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variabel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independen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yang memiliki hubungan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nyata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terhadap variabel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dependen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dengan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taraf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signifikansi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(</a:t>
                </a:r>
                <a:r>
                  <a:rPr lang="en-US" sz="180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α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)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sebesar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10%</a:t>
                </a:r>
              </a:p>
              <a:p>
                <a:endPara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Segoe UI" panose="020B0502040204020203" pitchFamily="34" charset="0"/>
                </a:endParaRPr>
              </a:p>
              <a:p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(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Tambahan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; JANGAN DIBACA DLU): Hal ini semakin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dipertegas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dengan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hasil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scatterplot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yang disajikan pada Gambar 4.4 yang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dimana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hampir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semua variabel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independen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memiliki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pola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tegak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dan juga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menyebar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sangat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luas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.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Persebaran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data yang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tegak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menunjukkan bahwa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ada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banyak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titik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data yang memiliki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nilai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yang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sama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atau sangat mirip pada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satu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variabel,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sementara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nilai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pada variabel lain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bervariasi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.  </a:t>
                </a:r>
              </a:p>
              <a:p>
                <a:endPara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Segoe UI" panose="020B0502040204020203" pitchFamily="34" charset="0"/>
                </a:endParaRPr>
              </a:p>
              <a:p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&gt; Variabel independent yang memiliki hubungan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positif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dengan variabel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dependen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adalah Variabel BBLR dan TTD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&gt; Variabel independent yang memiliki hubungan negative dengan variabel </a:t>
                </a:r>
                <a:r>
                  <a:rPr lang="en-US" sz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dependen</a:t>
                </a: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adalah Variabel ASI, </a:t>
                </a:r>
                <a:r>
                  <a:rPr lang="en-US" sz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Im</a:t>
                </a: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Hepatitis B, </a:t>
                </a:r>
                <a:r>
                  <a:rPr lang="en-US" sz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Im</a:t>
                </a: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Polio dan </a:t>
                </a:r>
                <a:r>
                  <a:rPr lang="en-US" sz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Im</a:t>
                </a: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Campak.</a:t>
                </a:r>
              </a:p>
              <a:p>
                <a:endParaRPr lang="en-ID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55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1500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56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1513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57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9519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58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4359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&gt; Dari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keenam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variabel yang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diuji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, tidak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ada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variabel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independen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yang memiliki hubungan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nyata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terhadap variabel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dependen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dengan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taraf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signifikansi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Segoe UI" panose="020B0502040204020203" pitchFamily="34" charset="0"/>
                      </a:rPr>
                      <m:t>α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)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sebesar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10%</a:t>
                </a:r>
              </a:p>
              <a:p>
                <a:endPara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Segoe UI" panose="020B0502040204020203" pitchFamily="34" charset="0"/>
                </a:endParaRPr>
              </a:p>
              <a:p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(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Tambahan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; JANGAN DIBACA DLU): Hal ini semakin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dipertegas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dengan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hasil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scatterplot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yang disajikan pada Gambar 4.4 yang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dimana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hampir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semua variabel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independen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memiliki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pola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tegak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dan juga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menyebar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sangat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luas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.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Persebaran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data yang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tegak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menunjukkan bahwa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ada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banyak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titik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data yang memiliki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nilai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yang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sama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atau sangat mirip pada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satu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variabel,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sementara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nilai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pada variabel lain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bervariasi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.  </a:t>
                </a:r>
              </a:p>
              <a:p>
                <a:endPara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Segoe UI" panose="020B0502040204020203" pitchFamily="34" charset="0"/>
                </a:endParaRPr>
              </a:p>
              <a:p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&gt; Variabel independent yang memiliki hubungan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positif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dengan variabel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dependen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adalah Variabel BBLR dan TTD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&gt; Variabel independent yang memiliki hubungan negative dengan variabel </a:t>
                </a:r>
                <a:r>
                  <a:rPr lang="en-US" sz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dependen</a:t>
                </a: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adalah Variabel ASI, </a:t>
                </a:r>
                <a:r>
                  <a:rPr lang="en-US" sz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Im</a:t>
                </a: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Hepatitis B, </a:t>
                </a:r>
                <a:r>
                  <a:rPr lang="en-US" sz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Im</a:t>
                </a: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Polio dan </a:t>
                </a:r>
                <a:r>
                  <a:rPr lang="en-US" sz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Im</a:t>
                </a: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Campak.</a:t>
                </a:r>
              </a:p>
              <a:p>
                <a:endParaRPr lang="en-ID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&gt; Dari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keenam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variabel yang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diuji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, tidak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ada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variabel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independen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yang memiliki hubungan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nyata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terhadap variabel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dependen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dengan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taraf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signifikansi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(</a:t>
                </a:r>
                <a:r>
                  <a:rPr lang="en-US" sz="180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α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)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sebesar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10%</a:t>
                </a:r>
              </a:p>
              <a:p>
                <a:endPara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Segoe UI" panose="020B0502040204020203" pitchFamily="34" charset="0"/>
                </a:endParaRPr>
              </a:p>
              <a:p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(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Tambahan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; JANGAN DIBACA DLU): Hal ini semakin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dipertegas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dengan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hasil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scatterplot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yang disajikan pada Gambar 4.4 yang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dimana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hampir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semua variabel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independen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memiliki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pola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tegak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dan juga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menyebar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sangat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luas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.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Persebaran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data yang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tegak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menunjukkan bahwa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ada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banyak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titik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data yang memiliki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nilai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yang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sama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atau sangat mirip pada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satu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variabel,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sementara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nilai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 pada variabel lain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bervariasi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Segoe UI" panose="020B0502040204020203" pitchFamily="34" charset="0"/>
                  </a:rPr>
                  <a:t>.  </a:t>
                </a:r>
              </a:p>
              <a:p>
                <a:endParaRPr lang="en-US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Segoe UI" panose="020B0502040204020203" pitchFamily="34" charset="0"/>
                </a:endParaRPr>
              </a:p>
              <a:p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&gt; Variabel independent yang memiliki hubungan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positif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dengan variabel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dependen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adalah Variabel BBLR dan TTD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&gt; Variabel independent yang memiliki hubungan negative dengan variabel </a:t>
                </a:r>
                <a:r>
                  <a:rPr lang="en-US" sz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dependen</a:t>
                </a: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adalah Variabel ASI, </a:t>
                </a:r>
                <a:r>
                  <a:rPr lang="en-US" sz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Im</a:t>
                </a: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Hepatitis B, </a:t>
                </a:r>
                <a:r>
                  <a:rPr lang="en-US" sz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Im</a:t>
                </a: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Polio dan </a:t>
                </a:r>
                <a:r>
                  <a:rPr lang="en-US" sz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Im</a:t>
                </a: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Segoe UI" panose="020B0502040204020203" pitchFamily="34" charset="0"/>
                  </a:rPr>
                  <a:t> Campak.</a:t>
                </a:r>
              </a:p>
              <a:p>
                <a:endParaRPr lang="en-ID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59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4876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60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9486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545454"/>
                </a:solidFill>
                <a:latin typeface="Poppins"/>
              </a:rPr>
              <a:t>1. (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Tambahan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Poin 1):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Kecenderungan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ini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dikenal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sebagai efek dependensi spasial.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Dikutip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dari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Buku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Anselin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dengan judul Spatial Econometrics, </a:t>
            </a:r>
            <a:r>
              <a:rPr lang="en-US" dirty="0"/>
              <a:t>semua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saling</a:t>
            </a:r>
            <a:r>
              <a:rPr lang="en-US" dirty="0"/>
              <a:t> terkait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lain, </a:t>
            </a:r>
            <a:r>
              <a:rPr lang="en-US" dirty="0" err="1"/>
              <a:t>tetapi</a:t>
            </a:r>
            <a:r>
              <a:rPr lang="en-US" dirty="0"/>
              <a:t> yang lebih </a:t>
            </a:r>
            <a:r>
              <a:rPr lang="en-US" dirty="0" err="1"/>
              <a:t>berdekatan</a:t>
            </a:r>
            <a:r>
              <a:rPr lang="en-US" dirty="0"/>
              <a:t> memiliki </a:t>
            </a:r>
            <a:r>
              <a:rPr lang="en-US" dirty="0" err="1"/>
              <a:t>keterkaitan</a:t>
            </a:r>
            <a:r>
              <a:rPr lang="en-US" dirty="0"/>
              <a:t> lebih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.</a:t>
            </a:r>
            <a:endParaRPr lang="en-US" sz="1200" dirty="0">
              <a:solidFill>
                <a:srgbClr val="545454"/>
              </a:solidFill>
              <a:latin typeface="Poppi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4494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61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53474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Poin 1: </a:t>
            </a:r>
            <a:r>
              <a:rPr lang="en-US" dirty="0" err="1"/>
              <a:t>Dikutip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Buku Luc </a:t>
            </a:r>
            <a:r>
              <a:rPr lang="en-US" dirty="0" err="1"/>
              <a:t>Anselin</a:t>
            </a:r>
            <a:r>
              <a:rPr lang="en-US" dirty="0"/>
              <a:t>,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62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9819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63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58845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64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0151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65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5398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dirty="0"/>
                  <a:t>Poin 1: </a:t>
                </a:r>
                <a:r>
                  <a:rPr lang="en-ID" dirty="0"/>
                  <a:t>Jika rata-rata </a:t>
                </a:r>
                <a:r>
                  <a:rPr lang="en-ID" dirty="0" err="1"/>
                  <a:t>tertimbang</a:t>
                </a:r>
                <a:r>
                  <a:rPr lang="en-ID" dirty="0"/>
                  <a:t> </a:t>
                </a:r>
                <a:r>
                  <a:rPr lang="en-ID" dirty="0" err="1"/>
                  <a:t>dari</a:t>
                </a:r>
                <a:r>
                  <a:rPr lang="en-ID" dirty="0"/>
                  <a:t> </a:t>
                </a:r>
                <a:r>
                  <a:rPr lang="en-ID" dirty="0" err="1"/>
                  <a:t>nilai</a:t>
                </a:r>
                <a:r>
                  <a:rPr lang="en-ID" dirty="0"/>
                  <a:t> </a:t>
                </a:r>
                <a:r>
                  <a:rPr lang="en-ID" dirty="0" err="1"/>
                  <a:t>variabel</a:t>
                </a:r>
                <a:r>
                  <a:rPr lang="en-ID" dirty="0"/>
                  <a:t> </a:t>
                </a:r>
                <a:r>
                  <a:rPr lang="en-ID" dirty="0" err="1"/>
                  <a:t>dependen</a:t>
                </a:r>
                <a:r>
                  <a:rPr lang="en-ID" dirty="0"/>
                  <a:t> di </a:t>
                </a:r>
                <a:r>
                  <a:rPr lang="en-ID" dirty="0" err="1"/>
                  <a:t>desa-desa</a:t>
                </a:r>
                <a:r>
                  <a:rPr lang="en-ID" dirty="0"/>
                  <a:t> </a:t>
                </a:r>
                <a:r>
                  <a:rPr lang="en-ID" dirty="0" err="1"/>
                  <a:t>tetangga</a:t>
                </a:r>
                <a:r>
                  <a:rPr lang="en-ID" dirty="0"/>
                  <a:t> </a:t>
                </a:r>
                <a:r>
                  <a:rPr lang="en-ID" dirty="0" err="1"/>
                  <a:t>meningkat</a:t>
                </a:r>
                <a:r>
                  <a:rPr lang="en-ID" dirty="0"/>
                  <a:t> </a:t>
                </a:r>
                <a:r>
                  <a:rPr lang="en-ID" dirty="0" err="1"/>
                  <a:t>sebesar</a:t>
                </a:r>
                <a:r>
                  <a:rPr lang="en-ID" dirty="0"/>
                  <a:t> </a:t>
                </a:r>
                <a:r>
                  <a:rPr lang="en-ID" dirty="0" err="1"/>
                  <a:t>satu</a:t>
                </a:r>
                <a:r>
                  <a:rPr lang="en-ID" dirty="0"/>
                  <a:t> unit, </a:t>
                </a:r>
                <a:r>
                  <a:rPr lang="en-ID" dirty="0" err="1"/>
                  <a:t>maka</a:t>
                </a:r>
                <a:r>
                  <a:rPr lang="en-ID" dirty="0"/>
                  <a:t> </a:t>
                </a:r>
                <a:r>
                  <a:rPr lang="en-ID" dirty="0" err="1"/>
                  <a:t>nilai</a:t>
                </a:r>
                <a:r>
                  <a:rPr lang="en-ID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Poppins" panose="00000500000000000000" pitchFamily="2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D" sz="1200" i="1" smtClean="0"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Poppins" panose="00000500000000000000" pitchFamily="2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Poppins" panose="00000500000000000000" pitchFamily="2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Poppins" panose="000005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D" dirty="0"/>
                  <a:t> </a:t>
                </a:r>
                <a:r>
                  <a:rPr lang="en-ID" dirty="0" err="1"/>
                  <a:t>akan</a:t>
                </a:r>
                <a:r>
                  <a:rPr lang="en-ID" dirty="0"/>
                  <a:t> </a:t>
                </a:r>
                <a:r>
                  <a:rPr lang="en-ID" dirty="0" err="1"/>
                  <a:t>meningkat</a:t>
                </a:r>
                <a:r>
                  <a:rPr lang="en-ID" dirty="0"/>
                  <a:t> </a:t>
                </a:r>
                <a:r>
                  <a:rPr lang="en-ID" dirty="0" err="1"/>
                  <a:t>sebesar</a:t>
                </a:r>
                <a:r>
                  <a:rPr lang="en-ID" dirty="0"/>
                  <a:t> 0.731 unit.</a:t>
                </a: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ID" dirty="0" err="1"/>
                  <a:t>Poin</a:t>
                </a:r>
                <a:r>
                  <a:rPr lang="en-ID" dirty="0"/>
                  <a:t> 2: Nilai </a:t>
                </a:r>
                <a:r>
                  <a:rPr lang="el-GR" dirty="0"/>
                  <a:t>λ </a:t>
                </a:r>
                <a:r>
                  <a:rPr lang="en-ID" dirty="0" err="1"/>
                  <a:t>sebesar</a:t>
                </a:r>
                <a:r>
                  <a:rPr lang="en-ID" dirty="0"/>
                  <a:t> -0.526 </a:t>
                </a:r>
                <a:r>
                  <a:rPr lang="en-ID" dirty="0" err="1"/>
                  <a:t>mengindikasikan</a:t>
                </a:r>
                <a:r>
                  <a:rPr lang="en-ID" dirty="0"/>
                  <a:t> </a:t>
                </a:r>
                <a:r>
                  <a:rPr lang="en-ID" dirty="0" err="1"/>
                  <a:t>bahwa</a:t>
                </a:r>
                <a:r>
                  <a:rPr lang="en-ID" dirty="0"/>
                  <a:t> </a:t>
                </a:r>
                <a:r>
                  <a:rPr lang="en-ID" dirty="0" err="1"/>
                  <a:t>ada</a:t>
                </a:r>
                <a:r>
                  <a:rPr lang="en-ID" dirty="0"/>
                  <a:t> </a:t>
                </a:r>
                <a:r>
                  <a:rPr lang="en-ID" dirty="0" err="1"/>
                  <a:t>pengaruh</a:t>
                </a:r>
                <a:r>
                  <a:rPr lang="en-ID" dirty="0"/>
                  <a:t> </a:t>
                </a:r>
                <a:r>
                  <a:rPr lang="en-ID" dirty="0" err="1"/>
                  <a:t>negatif</a:t>
                </a:r>
                <a:r>
                  <a:rPr lang="en-ID" dirty="0"/>
                  <a:t> </a:t>
                </a:r>
                <a:r>
                  <a:rPr lang="en-ID" dirty="0" err="1"/>
                  <a:t>dari</a:t>
                </a:r>
                <a:r>
                  <a:rPr lang="en-ID" dirty="0"/>
                  <a:t> error terms di </a:t>
                </a:r>
                <a:r>
                  <a:rPr lang="en-ID" dirty="0" err="1"/>
                  <a:t>desa-desa</a:t>
                </a:r>
                <a:r>
                  <a:rPr lang="en-ID" dirty="0"/>
                  <a:t> </a:t>
                </a:r>
                <a:r>
                  <a:rPr lang="en-ID" dirty="0" err="1"/>
                  <a:t>tetangga</a:t>
                </a:r>
                <a:r>
                  <a:rPr lang="en-ID" dirty="0"/>
                  <a:t> </a:t>
                </a:r>
                <a:r>
                  <a:rPr lang="en-ID" dirty="0" err="1"/>
                  <a:t>terhadap</a:t>
                </a:r>
                <a:r>
                  <a:rPr lang="en-ID" dirty="0"/>
                  <a:t> </a:t>
                </a:r>
                <a:r>
                  <a:rPr lang="en-ID" dirty="0" err="1"/>
                  <a:t>desa</a:t>
                </a:r>
                <a:r>
                  <a:rPr lang="en-ID" dirty="0"/>
                  <a:t> </a:t>
                </a:r>
                <a:r>
                  <a:rPr lang="en-ID" i="1" dirty="0" err="1"/>
                  <a:t>i</a:t>
                </a:r>
                <a:r>
                  <a:rPr lang="en-ID" i="1" dirty="0"/>
                  <a:t>.</a:t>
                </a:r>
              </a:p>
              <a:p>
                <a:pPr marL="457200" lvl="1" indent="0">
                  <a:buFont typeface="Wingdings" panose="05000000000000000000" pitchFamily="2" charset="2"/>
                  <a:buNone/>
                </a:pPr>
                <a:r>
                  <a:rPr lang="en-ID" i="1" dirty="0"/>
                  <a:t>     </a:t>
                </a:r>
                <a:r>
                  <a:rPr lang="en-ID" dirty="0"/>
                  <a:t>Jika rata-rata </a:t>
                </a:r>
                <a:r>
                  <a:rPr lang="en-ID" dirty="0" err="1"/>
                  <a:t>tertimbang</a:t>
                </a:r>
                <a:r>
                  <a:rPr lang="en-ID" dirty="0"/>
                  <a:t> </a:t>
                </a:r>
                <a:r>
                  <a:rPr lang="en-ID" dirty="0" err="1"/>
                  <a:t>dari</a:t>
                </a:r>
                <a:r>
                  <a:rPr lang="en-ID" dirty="0"/>
                  <a:t> error terms di </a:t>
                </a:r>
                <a:r>
                  <a:rPr lang="en-ID" dirty="0" err="1"/>
                  <a:t>desa-desa</a:t>
                </a:r>
                <a:r>
                  <a:rPr lang="en-ID" dirty="0"/>
                  <a:t> </a:t>
                </a:r>
                <a:r>
                  <a:rPr lang="en-ID" dirty="0" err="1"/>
                  <a:t>tetangga</a:t>
                </a:r>
                <a:r>
                  <a:rPr lang="en-ID" dirty="0"/>
                  <a:t> </a:t>
                </a:r>
                <a:r>
                  <a:rPr lang="en-ID" dirty="0" err="1"/>
                  <a:t>meningkat</a:t>
                </a:r>
                <a:r>
                  <a:rPr lang="en-ID" dirty="0"/>
                  <a:t> </a:t>
                </a:r>
                <a:r>
                  <a:rPr lang="en-ID" dirty="0" err="1"/>
                  <a:t>sebesar</a:t>
                </a:r>
                <a:r>
                  <a:rPr lang="en-ID" dirty="0"/>
                  <a:t> </a:t>
                </a:r>
                <a:r>
                  <a:rPr lang="en-ID" dirty="0" err="1"/>
                  <a:t>satu</a:t>
                </a:r>
                <a:r>
                  <a:rPr lang="en-ID" dirty="0"/>
                  <a:t> unit, </a:t>
                </a:r>
                <a:r>
                  <a:rPr lang="en-ID" dirty="0" err="1"/>
                  <a:t>maka</a:t>
                </a:r>
                <a:r>
                  <a:rPr lang="en-ID" dirty="0"/>
                  <a:t> error term di </a:t>
                </a:r>
                <a:r>
                  <a:rPr lang="en-ID" dirty="0" err="1"/>
                  <a:t>desa</a:t>
                </a:r>
                <a:r>
                  <a:rPr lang="en-ID" dirty="0"/>
                  <a:t> </a:t>
                </a:r>
                <a:r>
                  <a:rPr lang="en-ID" i="1" dirty="0" err="1"/>
                  <a:t>i</a:t>
                </a:r>
                <a:r>
                  <a:rPr lang="en-ID" dirty="0"/>
                  <a:t> </a:t>
                </a:r>
                <a:r>
                  <a:rPr lang="en-ID" dirty="0" err="1"/>
                  <a:t>akan</a:t>
                </a:r>
                <a:r>
                  <a:rPr lang="en-ID" dirty="0"/>
                  <a:t> </a:t>
                </a:r>
                <a:r>
                  <a:rPr lang="en-ID" dirty="0" err="1"/>
                  <a:t>berkurang</a:t>
                </a:r>
                <a:r>
                  <a:rPr lang="en-ID" dirty="0"/>
                  <a:t> </a:t>
                </a:r>
                <a:r>
                  <a:rPr lang="en-ID" dirty="0" err="1"/>
                  <a:t>sebesar</a:t>
                </a:r>
                <a:r>
                  <a:rPr lang="en-ID" dirty="0"/>
                  <a:t> 0.526 unit.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dirty="0"/>
                  <a:t>Poin 1: </a:t>
                </a:r>
                <a:r>
                  <a:rPr lang="en-ID" dirty="0"/>
                  <a:t>Jika rata-rata </a:t>
                </a:r>
                <a:r>
                  <a:rPr lang="en-ID" dirty="0" err="1"/>
                  <a:t>tertimbang</a:t>
                </a:r>
                <a:r>
                  <a:rPr lang="en-ID" dirty="0"/>
                  <a:t> </a:t>
                </a:r>
                <a:r>
                  <a:rPr lang="en-ID" dirty="0" err="1"/>
                  <a:t>dari</a:t>
                </a:r>
                <a:r>
                  <a:rPr lang="en-ID" dirty="0"/>
                  <a:t> </a:t>
                </a:r>
                <a:r>
                  <a:rPr lang="en-ID" dirty="0" err="1"/>
                  <a:t>nilai</a:t>
                </a:r>
                <a:r>
                  <a:rPr lang="en-ID" dirty="0"/>
                  <a:t> </a:t>
                </a:r>
                <a:r>
                  <a:rPr lang="en-ID" dirty="0" err="1"/>
                  <a:t>variabel</a:t>
                </a:r>
                <a:r>
                  <a:rPr lang="en-ID" dirty="0"/>
                  <a:t> </a:t>
                </a:r>
                <a:r>
                  <a:rPr lang="en-ID" dirty="0" err="1"/>
                  <a:t>dependen</a:t>
                </a:r>
                <a:r>
                  <a:rPr lang="en-ID" dirty="0"/>
                  <a:t> di </a:t>
                </a:r>
                <a:r>
                  <a:rPr lang="en-ID" dirty="0" err="1"/>
                  <a:t>desa-desa</a:t>
                </a:r>
                <a:r>
                  <a:rPr lang="en-ID" dirty="0"/>
                  <a:t> </a:t>
                </a:r>
                <a:r>
                  <a:rPr lang="en-ID" dirty="0" err="1"/>
                  <a:t>tetangga</a:t>
                </a:r>
                <a:r>
                  <a:rPr lang="en-ID" dirty="0"/>
                  <a:t> </a:t>
                </a:r>
                <a:r>
                  <a:rPr lang="en-ID" dirty="0" err="1"/>
                  <a:t>meningkat</a:t>
                </a:r>
                <a:r>
                  <a:rPr lang="en-ID" dirty="0"/>
                  <a:t> </a:t>
                </a:r>
                <a:r>
                  <a:rPr lang="en-ID" dirty="0" err="1"/>
                  <a:t>sebesar</a:t>
                </a:r>
                <a:r>
                  <a:rPr lang="en-ID" dirty="0"/>
                  <a:t> </a:t>
                </a:r>
                <a:r>
                  <a:rPr lang="en-ID" dirty="0" err="1"/>
                  <a:t>satu</a:t>
                </a:r>
                <a:r>
                  <a:rPr lang="en-ID" dirty="0"/>
                  <a:t> unit, </a:t>
                </a:r>
                <a:r>
                  <a:rPr lang="en-ID" dirty="0" err="1"/>
                  <a:t>maka</a:t>
                </a:r>
                <a:r>
                  <a:rPr lang="en-ID" dirty="0"/>
                  <a:t> </a:t>
                </a:r>
                <a:r>
                  <a:rPr lang="en-ID" dirty="0" err="1"/>
                  <a:t>nilai</a:t>
                </a:r>
                <a:r>
                  <a:rPr lang="en-ID" dirty="0"/>
                  <a:t> </a:t>
                </a:r>
                <a:r>
                  <a:rPr lang="en-US" sz="1200" b="0" i="0">
                    <a:latin typeface="Cambria Math" panose="02040503050406030204" pitchFamily="18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𝑦</a:t>
                </a:r>
                <a:r>
                  <a:rPr lang="en-ID" sz="1200" b="0" i="0">
                    <a:latin typeface="Cambria Math" panose="02040503050406030204" pitchFamily="18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 ̂</a:t>
                </a:r>
                <a:r>
                  <a:rPr lang="en-US" sz="1200" b="0" i="0">
                    <a:latin typeface="Cambria Math" panose="02040503050406030204" pitchFamily="18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_𝑖</a:t>
                </a:r>
                <a:r>
                  <a:rPr lang="en-ID" dirty="0"/>
                  <a:t> </a:t>
                </a:r>
                <a:r>
                  <a:rPr lang="en-ID" dirty="0" err="1"/>
                  <a:t>akan</a:t>
                </a:r>
                <a:r>
                  <a:rPr lang="en-ID" dirty="0"/>
                  <a:t> </a:t>
                </a:r>
                <a:r>
                  <a:rPr lang="en-ID" dirty="0" err="1"/>
                  <a:t>meningkat</a:t>
                </a:r>
                <a:r>
                  <a:rPr lang="en-ID" dirty="0"/>
                  <a:t> </a:t>
                </a:r>
                <a:r>
                  <a:rPr lang="en-ID" dirty="0" err="1"/>
                  <a:t>sebesar</a:t>
                </a:r>
                <a:r>
                  <a:rPr lang="en-ID" dirty="0"/>
                  <a:t> 0.731 unit.</a:t>
                </a: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ID" dirty="0" err="1"/>
                  <a:t>Poin</a:t>
                </a:r>
                <a:r>
                  <a:rPr lang="en-ID" dirty="0"/>
                  <a:t> 2: Nilai </a:t>
                </a:r>
                <a:r>
                  <a:rPr lang="el-GR" dirty="0"/>
                  <a:t>λ </a:t>
                </a:r>
                <a:r>
                  <a:rPr lang="en-ID" dirty="0" err="1"/>
                  <a:t>sebesar</a:t>
                </a:r>
                <a:r>
                  <a:rPr lang="en-ID" dirty="0"/>
                  <a:t> -0.526 </a:t>
                </a:r>
                <a:r>
                  <a:rPr lang="en-ID" dirty="0" err="1"/>
                  <a:t>mengindikasikan</a:t>
                </a:r>
                <a:r>
                  <a:rPr lang="en-ID" dirty="0"/>
                  <a:t> </a:t>
                </a:r>
                <a:r>
                  <a:rPr lang="en-ID" dirty="0" err="1"/>
                  <a:t>bahwa</a:t>
                </a:r>
                <a:r>
                  <a:rPr lang="en-ID" dirty="0"/>
                  <a:t> </a:t>
                </a:r>
                <a:r>
                  <a:rPr lang="en-ID" dirty="0" err="1"/>
                  <a:t>ada</a:t>
                </a:r>
                <a:r>
                  <a:rPr lang="en-ID" dirty="0"/>
                  <a:t> </a:t>
                </a:r>
                <a:r>
                  <a:rPr lang="en-ID" dirty="0" err="1"/>
                  <a:t>pengaruh</a:t>
                </a:r>
                <a:r>
                  <a:rPr lang="en-ID" dirty="0"/>
                  <a:t> </a:t>
                </a:r>
                <a:r>
                  <a:rPr lang="en-ID" dirty="0" err="1"/>
                  <a:t>negatif</a:t>
                </a:r>
                <a:r>
                  <a:rPr lang="en-ID" dirty="0"/>
                  <a:t> </a:t>
                </a:r>
                <a:r>
                  <a:rPr lang="en-ID" dirty="0" err="1"/>
                  <a:t>dari</a:t>
                </a:r>
                <a:r>
                  <a:rPr lang="en-ID" dirty="0"/>
                  <a:t> error terms di </a:t>
                </a:r>
                <a:r>
                  <a:rPr lang="en-ID" dirty="0" err="1"/>
                  <a:t>desa-desa</a:t>
                </a:r>
                <a:r>
                  <a:rPr lang="en-ID" dirty="0"/>
                  <a:t> </a:t>
                </a:r>
                <a:r>
                  <a:rPr lang="en-ID" dirty="0" err="1"/>
                  <a:t>tetangga</a:t>
                </a:r>
                <a:r>
                  <a:rPr lang="en-ID" dirty="0"/>
                  <a:t> </a:t>
                </a:r>
                <a:r>
                  <a:rPr lang="en-ID" dirty="0" err="1"/>
                  <a:t>terhadap</a:t>
                </a:r>
                <a:r>
                  <a:rPr lang="en-ID" dirty="0"/>
                  <a:t> </a:t>
                </a:r>
                <a:r>
                  <a:rPr lang="en-ID" dirty="0" err="1"/>
                  <a:t>desa</a:t>
                </a:r>
                <a:r>
                  <a:rPr lang="en-ID" dirty="0"/>
                  <a:t> </a:t>
                </a:r>
                <a:r>
                  <a:rPr lang="en-ID" i="1" dirty="0" err="1"/>
                  <a:t>i</a:t>
                </a:r>
                <a:r>
                  <a:rPr lang="en-ID" i="1" dirty="0"/>
                  <a:t>.</a:t>
                </a:r>
              </a:p>
              <a:p>
                <a:pPr marL="457200" lvl="1" indent="0">
                  <a:buFont typeface="Wingdings" panose="05000000000000000000" pitchFamily="2" charset="2"/>
                  <a:buNone/>
                </a:pPr>
                <a:r>
                  <a:rPr lang="en-ID" i="1" dirty="0"/>
                  <a:t>     </a:t>
                </a:r>
                <a:r>
                  <a:rPr lang="en-ID" dirty="0"/>
                  <a:t>Jika rata-rata </a:t>
                </a:r>
                <a:r>
                  <a:rPr lang="en-ID" dirty="0" err="1"/>
                  <a:t>tertimbang</a:t>
                </a:r>
                <a:r>
                  <a:rPr lang="en-ID" dirty="0"/>
                  <a:t> </a:t>
                </a:r>
                <a:r>
                  <a:rPr lang="en-ID" dirty="0" err="1"/>
                  <a:t>dari</a:t>
                </a:r>
                <a:r>
                  <a:rPr lang="en-ID" dirty="0"/>
                  <a:t> error terms di </a:t>
                </a:r>
                <a:r>
                  <a:rPr lang="en-ID" dirty="0" err="1"/>
                  <a:t>desa-desa</a:t>
                </a:r>
                <a:r>
                  <a:rPr lang="en-ID" dirty="0"/>
                  <a:t> </a:t>
                </a:r>
                <a:r>
                  <a:rPr lang="en-ID" dirty="0" err="1"/>
                  <a:t>tetangga</a:t>
                </a:r>
                <a:r>
                  <a:rPr lang="en-ID" dirty="0"/>
                  <a:t> </a:t>
                </a:r>
                <a:r>
                  <a:rPr lang="en-ID" dirty="0" err="1"/>
                  <a:t>meningkat</a:t>
                </a:r>
                <a:r>
                  <a:rPr lang="en-ID" dirty="0"/>
                  <a:t> </a:t>
                </a:r>
                <a:r>
                  <a:rPr lang="en-ID" dirty="0" err="1"/>
                  <a:t>sebesar</a:t>
                </a:r>
                <a:r>
                  <a:rPr lang="en-ID" dirty="0"/>
                  <a:t> </a:t>
                </a:r>
                <a:r>
                  <a:rPr lang="en-ID" dirty="0" err="1"/>
                  <a:t>satu</a:t>
                </a:r>
                <a:r>
                  <a:rPr lang="en-ID" dirty="0"/>
                  <a:t> unit, </a:t>
                </a:r>
                <a:r>
                  <a:rPr lang="en-ID" dirty="0" err="1"/>
                  <a:t>maka</a:t>
                </a:r>
                <a:r>
                  <a:rPr lang="en-ID" dirty="0"/>
                  <a:t> error term di </a:t>
                </a:r>
                <a:r>
                  <a:rPr lang="en-ID" dirty="0" err="1"/>
                  <a:t>desa</a:t>
                </a:r>
                <a:r>
                  <a:rPr lang="en-ID" dirty="0"/>
                  <a:t> </a:t>
                </a:r>
                <a:r>
                  <a:rPr lang="en-ID" i="1" dirty="0" err="1"/>
                  <a:t>i</a:t>
                </a:r>
                <a:r>
                  <a:rPr lang="en-ID" dirty="0"/>
                  <a:t> </a:t>
                </a:r>
                <a:r>
                  <a:rPr lang="en-ID" dirty="0" err="1"/>
                  <a:t>akan</a:t>
                </a:r>
                <a:r>
                  <a:rPr lang="en-ID" dirty="0"/>
                  <a:t> </a:t>
                </a:r>
                <a:r>
                  <a:rPr lang="en-ID" dirty="0" err="1"/>
                  <a:t>berkurang</a:t>
                </a:r>
                <a:r>
                  <a:rPr lang="en-ID" dirty="0"/>
                  <a:t> </a:t>
                </a:r>
                <a:r>
                  <a:rPr lang="en-ID" dirty="0" err="1"/>
                  <a:t>sebesar</a:t>
                </a:r>
                <a:r>
                  <a:rPr lang="en-ID" dirty="0"/>
                  <a:t> 0.526 unit.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66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116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dirty="0"/>
                  <a:t>Poin 1: </a:t>
                </a:r>
                <a:r>
                  <a:rPr lang="en-ID" dirty="0"/>
                  <a:t>Jika rata-rata </a:t>
                </a:r>
                <a:r>
                  <a:rPr lang="en-ID" dirty="0" err="1"/>
                  <a:t>tertimbang</a:t>
                </a:r>
                <a:r>
                  <a:rPr lang="en-ID" dirty="0"/>
                  <a:t> </a:t>
                </a:r>
                <a:r>
                  <a:rPr lang="en-ID" dirty="0" err="1"/>
                  <a:t>dari</a:t>
                </a:r>
                <a:r>
                  <a:rPr lang="en-ID" dirty="0"/>
                  <a:t> </a:t>
                </a:r>
                <a:r>
                  <a:rPr lang="en-ID" dirty="0" err="1"/>
                  <a:t>nilai</a:t>
                </a:r>
                <a:r>
                  <a:rPr lang="en-ID" dirty="0"/>
                  <a:t> </a:t>
                </a:r>
                <a:r>
                  <a:rPr lang="en-ID" dirty="0" err="1"/>
                  <a:t>variabel</a:t>
                </a:r>
                <a:r>
                  <a:rPr lang="en-ID" dirty="0"/>
                  <a:t> </a:t>
                </a:r>
                <a:r>
                  <a:rPr lang="en-ID" dirty="0" err="1"/>
                  <a:t>dependen</a:t>
                </a:r>
                <a:r>
                  <a:rPr lang="en-ID" dirty="0"/>
                  <a:t> di </a:t>
                </a:r>
                <a:r>
                  <a:rPr lang="en-ID" dirty="0" err="1"/>
                  <a:t>desa-desa</a:t>
                </a:r>
                <a:r>
                  <a:rPr lang="en-ID" dirty="0"/>
                  <a:t> </a:t>
                </a:r>
                <a:r>
                  <a:rPr lang="en-ID" dirty="0" err="1"/>
                  <a:t>tetangga</a:t>
                </a:r>
                <a:r>
                  <a:rPr lang="en-ID" dirty="0"/>
                  <a:t> </a:t>
                </a:r>
                <a:r>
                  <a:rPr lang="en-ID" dirty="0" err="1"/>
                  <a:t>meningkat</a:t>
                </a:r>
                <a:r>
                  <a:rPr lang="en-ID" dirty="0"/>
                  <a:t> </a:t>
                </a:r>
                <a:r>
                  <a:rPr lang="en-ID" dirty="0" err="1"/>
                  <a:t>sebesar</a:t>
                </a:r>
                <a:r>
                  <a:rPr lang="en-ID" dirty="0"/>
                  <a:t> </a:t>
                </a:r>
                <a:r>
                  <a:rPr lang="en-ID" dirty="0" err="1"/>
                  <a:t>satu</a:t>
                </a:r>
                <a:r>
                  <a:rPr lang="en-ID" dirty="0"/>
                  <a:t> unit, </a:t>
                </a:r>
                <a:r>
                  <a:rPr lang="en-ID" dirty="0" err="1"/>
                  <a:t>maka</a:t>
                </a:r>
                <a:r>
                  <a:rPr lang="en-ID" dirty="0"/>
                  <a:t> </a:t>
                </a:r>
                <a:r>
                  <a:rPr lang="en-ID" dirty="0" err="1"/>
                  <a:t>nilai</a:t>
                </a:r>
                <a:r>
                  <a:rPr lang="en-ID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Poppins" panose="00000500000000000000" pitchFamily="2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D" sz="1200" i="1" smtClean="0"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Poppins" panose="00000500000000000000" pitchFamily="2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Poppins" panose="00000500000000000000" pitchFamily="2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Poppins" panose="000005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D" dirty="0"/>
                  <a:t> </a:t>
                </a:r>
                <a:r>
                  <a:rPr lang="en-ID" dirty="0" err="1"/>
                  <a:t>akan</a:t>
                </a:r>
                <a:r>
                  <a:rPr lang="en-ID" dirty="0"/>
                  <a:t> </a:t>
                </a:r>
                <a:r>
                  <a:rPr lang="en-ID" dirty="0" err="1"/>
                  <a:t>meningkat</a:t>
                </a:r>
                <a:r>
                  <a:rPr lang="en-ID" dirty="0"/>
                  <a:t> </a:t>
                </a:r>
                <a:r>
                  <a:rPr lang="en-ID" dirty="0" err="1"/>
                  <a:t>sebesar</a:t>
                </a:r>
                <a:r>
                  <a:rPr lang="en-ID" dirty="0"/>
                  <a:t> 0.731 unit.</a:t>
                </a: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ID" dirty="0" err="1"/>
                  <a:t>Poin</a:t>
                </a:r>
                <a:r>
                  <a:rPr lang="en-ID" dirty="0"/>
                  <a:t> 2: Nilai </a:t>
                </a:r>
                <a:r>
                  <a:rPr lang="el-GR" dirty="0"/>
                  <a:t>λ </a:t>
                </a:r>
                <a:r>
                  <a:rPr lang="en-ID" dirty="0" err="1"/>
                  <a:t>sebesar</a:t>
                </a:r>
                <a:r>
                  <a:rPr lang="en-ID" dirty="0"/>
                  <a:t> -0.526 </a:t>
                </a:r>
                <a:r>
                  <a:rPr lang="en-ID" dirty="0" err="1"/>
                  <a:t>mengindikasikan</a:t>
                </a:r>
                <a:r>
                  <a:rPr lang="en-ID" dirty="0"/>
                  <a:t> </a:t>
                </a:r>
                <a:r>
                  <a:rPr lang="en-ID" dirty="0" err="1"/>
                  <a:t>bahwa</a:t>
                </a:r>
                <a:r>
                  <a:rPr lang="en-ID" dirty="0"/>
                  <a:t> </a:t>
                </a:r>
                <a:r>
                  <a:rPr lang="en-ID" dirty="0" err="1"/>
                  <a:t>ada</a:t>
                </a:r>
                <a:r>
                  <a:rPr lang="en-ID" dirty="0"/>
                  <a:t> </a:t>
                </a:r>
                <a:r>
                  <a:rPr lang="en-ID" dirty="0" err="1"/>
                  <a:t>pengaruh</a:t>
                </a:r>
                <a:r>
                  <a:rPr lang="en-ID" dirty="0"/>
                  <a:t> </a:t>
                </a:r>
                <a:r>
                  <a:rPr lang="en-ID" dirty="0" err="1"/>
                  <a:t>negatif</a:t>
                </a:r>
                <a:r>
                  <a:rPr lang="en-ID" dirty="0"/>
                  <a:t> </a:t>
                </a:r>
                <a:r>
                  <a:rPr lang="en-ID" dirty="0" err="1"/>
                  <a:t>dari</a:t>
                </a:r>
                <a:r>
                  <a:rPr lang="en-ID" dirty="0"/>
                  <a:t> error terms di </a:t>
                </a:r>
                <a:r>
                  <a:rPr lang="en-ID" dirty="0" err="1"/>
                  <a:t>desa-desa</a:t>
                </a:r>
                <a:r>
                  <a:rPr lang="en-ID" dirty="0"/>
                  <a:t> </a:t>
                </a:r>
                <a:r>
                  <a:rPr lang="en-ID" dirty="0" err="1"/>
                  <a:t>tetangga</a:t>
                </a:r>
                <a:r>
                  <a:rPr lang="en-ID" dirty="0"/>
                  <a:t> </a:t>
                </a:r>
                <a:r>
                  <a:rPr lang="en-ID" dirty="0" err="1"/>
                  <a:t>terhadap</a:t>
                </a:r>
                <a:r>
                  <a:rPr lang="en-ID" dirty="0"/>
                  <a:t> </a:t>
                </a:r>
                <a:r>
                  <a:rPr lang="en-ID" dirty="0" err="1"/>
                  <a:t>desa</a:t>
                </a:r>
                <a:r>
                  <a:rPr lang="en-ID" dirty="0"/>
                  <a:t> </a:t>
                </a:r>
                <a:r>
                  <a:rPr lang="en-ID" i="1" dirty="0" err="1"/>
                  <a:t>i</a:t>
                </a:r>
                <a:r>
                  <a:rPr lang="en-ID" i="1" dirty="0"/>
                  <a:t>.</a:t>
                </a:r>
              </a:p>
              <a:p>
                <a:pPr marL="457200" lvl="1" indent="0">
                  <a:buFont typeface="Wingdings" panose="05000000000000000000" pitchFamily="2" charset="2"/>
                  <a:buNone/>
                </a:pPr>
                <a:r>
                  <a:rPr lang="en-ID" i="1" dirty="0"/>
                  <a:t>     </a:t>
                </a:r>
                <a:r>
                  <a:rPr lang="en-ID" dirty="0"/>
                  <a:t>Jika rata-rata </a:t>
                </a:r>
                <a:r>
                  <a:rPr lang="en-ID" dirty="0" err="1"/>
                  <a:t>tertimbang</a:t>
                </a:r>
                <a:r>
                  <a:rPr lang="en-ID" dirty="0"/>
                  <a:t> </a:t>
                </a:r>
                <a:r>
                  <a:rPr lang="en-ID" dirty="0" err="1"/>
                  <a:t>dari</a:t>
                </a:r>
                <a:r>
                  <a:rPr lang="en-ID" dirty="0"/>
                  <a:t> error terms di </a:t>
                </a:r>
                <a:r>
                  <a:rPr lang="en-ID" dirty="0" err="1"/>
                  <a:t>desa-desa</a:t>
                </a:r>
                <a:r>
                  <a:rPr lang="en-ID" dirty="0"/>
                  <a:t> </a:t>
                </a:r>
                <a:r>
                  <a:rPr lang="en-ID" dirty="0" err="1"/>
                  <a:t>tetangga</a:t>
                </a:r>
                <a:r>
                  <a:rPr lang="en-ID" dirty="0"/>
                  <a:t> </a:t>
                </a:r>
                <a:r>
                  <a:rPr lang="en-ID" dirty="0" err="1"/>
                  <a:t>meningkat</a:t>
                </a:r>
                <a:r>
                  <a:rPr lang="en-ID" dirty="0"/>
                  <a:t> </a:t>
                </a:r>
                <a:r>
                  <a:rPr lang="en-ID" dirty="0" err="1"/>
                  <a:t>sebesar</a:t>
                </a:r>
                <a:r>
                  <a:rPr lang="en-ID" dirty="0"/>
                  <a:t> </a:t>
                </a:r>
                <a:r>
                  <a:rPr lang="en-ID" dirty="0" err="1"/>
                  <a:t>satu</a:t>
                </a:r>
                <a:r>
                  <a:rPr lang="en-ID" dirty="0"/>
                  <a:t> unit, </a:t>
                </a:r>
                <a:r>
                  <a:rPr lang="en-ID" dirty="0" err="1"/>
                  <a:t>maka</a:t>
                </a:r>
                <a:r>
                  <a:rPr lang="en-ID" dirty="0"/>
                  <a:t> error term di </a:t>
                </a:r>
                <a:r>
                  <a:rPr lang="en-ID" dirty="0" err="1"/>
                  <a:t>desa</a:t>
                </a:r>
                <a:r>
                  <a:rPr lang="en-ID" dirty="0"/>
                  <a:t> </a:t>
                </a:r>
                <a:r>
                  <a:rPr lang="en-ID" i="1" dirty="0" err="1"/>
                  <a:t>i</a:t>
                </a:r>
                <a:r>
                  <a:rPr lang="en-ID" dirty="0"/>
                  <a:t> </a:t>
                </a:r>
                <a:r>
                  <a:rPr lang="en-ID" dirty="0" err="1"/>
                  <a:t>akan</a:t>
                </a:r>
                <a:r>
                  <a:rPr lang="en-ID" dirty="0"/>
                  <a:t> </a:t>
                </a:r>
                <a:r>
                  <a:rPr lang="en-ID" dirty="0" err="1"/>
                  <a:t>berkurang</a:t>
                </a:r>
                <a:r>
                  <a:rPr lang="en-ID" dirty="0"/>
                  <a:t> </a:t>
                </a:r>
                <a:r>
                  <a:rPr lang="en-ID" dirty="0" err="1"/>
                  <a:t>sebesar</a:t>
                </a:r>
                <a:r>
                  <a:rPr lang="en-ID" dirty="0"/>
                  <a:t> 0.526 unit.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dirty="0"/>
                  <a:t>Poin 1: </a:t>
                </a:r>
                <a:r>
                  <a:rPr lang="en-ID" dirty="0"/>
                  <a:t>Jika rata-rata </a:t>
                </a:r>
                <a:r>
                  <a:rPr lang="en-ID" dirty="0" err="1"/>
                  <a:t>tertimbang</a:t>
                </a:r>
                <a:r>
                  <a:rPr lang="en-ID" dirty="0"/>
                  <a:t> </a:t>
                </a:r>
                <a:r>
                  <a:rPr lang="en-ID" dirty="0" err="1"/>
                  <a:t>dari</a:t>
                </a:r>
                <a:r>
                  <a:rPr lang="en-ID" dirty="0"/>
                  <a:t> </a:t>
                </a:r>
                <a:r>
                  <a:rPr lang="en-ID" dirty="0" err="1"/>
                  <a:t>nilai</a:t>
                </a:r>
                <a:r>
                  <a:rPr lang="en-ID" dirty="0"/>
                  <a:t> </a:t>
                </a:r>
                <a:r>
                  <a:rPr lang="en-ID" dirty="0" err="1"/>
                  <a:t>variabel</a:t>
                </a:r>
                <a:r>
                  <a:rPr lang="en-ID" dirty="0"/>
                  <a:t> </a:t>
                </a:r>
                <a:r>
                  <a:rPr lang="en-ID" dirty="0" err="1"/>
                  <a:t>dependen</a:t>
                </a:r>
                <a:r>
                  <a:rPr lang="en-ID" dirty="0"/>
                  <a:t> di </a:t>
                </a:r>
                <a:r>
                  <a:rPr lang="en-ID" dirty="0" err="1"/>
                  <a:t>desa-desa</a:t>
                </a:r>
                <a:r>
                  <a:rPr lang="en-ID" dirty="0"/>
                  <a:t> </a:t>
                </a:r>
                <a:r>
                  <a:rPr lang="en-ID" dirty="0" err="1"/>
                  <a:t>tetangga</a:t>
                </a:r>
                <a:r>
                  <a:rPr lang="en-ID" dirty="0"/>
                  <a:t> </a:t>
                </a:r>
                <a:r>
                  <a:rPr lang="en-ID" dirty="0" err="1"/>
                  <a:t>meningkat</a:t>
                </a:r>
                <a:r>
                  <a:rPr lang="en-ID" dirty="0"/>
                  <a:t> </a:t>
                </a:r>
                <a:r>
                  <a:rPr lang="en-ID" dirty="0" err="1"/>
                  <a:t>sebesar</a:t>
                </a:r>
                <a:r>
                  <a:rPr lang="en-ID" dirty="0"/>
                  <a:t> </a:t>
                </a:r>
                <a:r>
                  <a:rPr lang="en-ID" dirty="0" err="1"/>
                  <a:t>satu</a:t>
                </a:r>
                <a:r>
                  <a:rPr lang="en-ID" dirty="0"/>
                  <a:t> unit, </a:t>
                </a:r>
                <a:r>
                  <a:rPr lang="en-ID" dirty="0" err="1"/>
                  <a:t>maka</a:t>
                </a:r>
                <a:r>
                  <a:rPr lang="en-ID" dirty="0"/>
                  <a:t> </a:t>
                </a:r>
                <a:r>
                  <a:rPr lang="en-ID" dirty="0" err="1"/>
                  <a:t>nilai</a:t>
                </a:r>
                <a:r>
                  <a:rPr lang="en-ID" dirty="0"/>
                  <a:t> </a:t>
                </a:r>
                <a:r>
                  <a:rPr lang="en-US" sz="1200" b="0" i="0">
                    <a:latin typeface="Cambria Math" panose="02040503050406030204" pitchFamily="18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𝑦</a:t>
                </a:r>
                <a:r>
                  <a:rPr lang="en-ID" sz="1200" b="0" i="0">
                    <a:latin typeface="Cambria Math" panose="02040503050406030204" pitchFamily="18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 ̂</a:t>
                </a:r>
                <a:r>
                  <a:rPr lang="en-US" sz="1200" b="0" i="0">
                    <a:latin typeface="Cambria Math" panose="02040503050406030204" pitchFamily="18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_𝑖</a:t>
                </a:r>
                <a:r>
                  <a:rPr lang="en-ID" dirty="0"/>
                  <a:t> </a:t>
                </a:r>
                <a:r>
                  <a:rPr lang="en-ID" dirty="0" err="1"/>
                  <a:t>akan</a:t>
                </a:r>
                <a:r>
                  <a:rPr lang="en-ID" dirty="0"/>
                  <a:t> </a:t>
                </a:r>
                <a:r>
                  <a:rPr lang="en-ID" dirty="0" err="1"/>
                  <a:t>meningkat</a:t>
                </a:r>
                <a:r>
                  <a:rPr lang="en-ID" dirty="0"/>
                  <a:t> </a:t>
                </a:r>
                <a:r>
                  <a:rPr lang="en-ID" dirty="0" err="1"/>
                  <a:t>sebesar</a:t>
                </a:r>
                <a:r>
                  <a:rPr lang="en-ID" dirty="0"/>
                  <a:t> 0.731 unit.</a:t>
                </a: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ID" dirty="0" err="1"/>
                  <a:t>Poin</a:t>
                </a:r>
                <a:r>
                  <a:rPr lang="en-ID" dirty="0"/>
                  <a:t> 2: Nilai </a:t>
                </a:r>
                <a:r>
                  <a:rPr lang="el-GR" dirty="0"/>
                  <a:t>λ </a:t>
                </a:r>
                <a:r>
                  <a:rPr lang="en-ID" dirty="0" err="1"/>
                  <a:t>sebesar</a:t>
                </a:r>
                <a:r>
                  <a:rPr lang="en-ID" dirty="0"/>
                  <a:t> -0.526 </a:t>
                </a:r>
                <a:r>
                  <a:rPr lang="en-ID" dirty="0" err="1"/>
                  <a:t>mengindikasikan</a:t>
                </a:r>
                <a:r>
                  <a:rPr lang="en-ID" dirty="0"/>
                  <a:t> </a:t>
                </a:r>
                <a:r>
                  <a:rPr lang="en-ID" dirty="0" err="1"/>
                  <a:t>bahwa</a:t>
                </a:r>
                <a:r>
                  <a:rPr lang="en-ID" dirty="0"/>
                  <a:t> </a:t>
                </a:r>
                <a:r>
                  <a:rPr lang="en-ID" dirty="0" err="1"/>
                  <a:t>ada</a:t>
                </a:r>
                <a:r>
                  <a:rPr lang="en-ID" dirty="0"/>
                  <a:t> </a:t>
                </a:r>
                <a:r>
                  <a:rPr lang="en-ID" dirty="0" err="1"/>
                  <a:t>pengaruh</a:t>
                </a:r>
                <a:r>
                  <a:rPr lang="en-ID" dirty="0"/>
                  <a:t> </a:t>
                </a:r>
                <a:r>
                  <a:rPr lang="en-ID" dirty="0" err="1"/>
                  <a:t>negatif</a:t>
                </a:r>
                <a:r>
                  <a:rPr lang="en-ID" dirty="0"/>
                  <a:t> </a:t>
                </a:r>
                <a:r>
                  <a:rPr lang="en-ID" dirty="0" err="1"/>
                  <a:t>dari</a:t>
                </a:r>
                <a:r>
                  <a:rPr lang="en-ID" dirty="0"/>
                  <a:t> error terms di </a:t>
                </a:r>
                <a:r>
                  <a:rPr lang="en-ID" dirty="0" err="1"/>
                  <a:t>desa-desa</a:t>
                </a:r>
                <a:r>
                  <a:rPr lang="en-ID" dirty="0"/>
                  <a:t> </a:t>
                </a:r>
                <a:r>
                  <a:rPr lang="en-ID" dirty="0" err="1"/>
                  <a:t>tetangga</a:t>
                </a:r>
                <a:r>
                  <a:rPr lang="en-ID" dirty="0"/>
                  <a:t> </a:t>
                </a:r>
                <a:r>
                  <a:rPr lang="en-ID" dirty="0" err="1"/>
                  <a:t>terhadap</a:t>
                </a:r>
                <a:r>
                  <a:rPr lang="en-ID" dirty="0"/>
                  <a:t> </a:t>
                </a:r>
                <a:r>
                  <a:rPr lang="en-ID" dirty="0" err="1"/>
                  <a:t>desa</a:t>
                </a:r>
                <a:r>
                  <a:rPr lang="en-ID" dirty="0"/>
                  <a:t> </a:t>
                </a:r>
                <a:r>
                  <a:rPr lang="en-ID" i="1" dirty="0" err="1"/>
                  <a:t>i</a:t>
                </a:r>
                <a:r>
                  <a:rPr lang="en-ID" i="1" dirty="0"/>
                  <a:t>.</a:t>
                </a:r>
              </a:p>
              <a:p>
                <a:pPr marL="457200" lvl="1" indent="0">
                  <a:buFont typeface="Wingdings" panose="05000000000000000000" pitchFamily="2" charset="2"/>
                  <a:buNone/>
                </a:pPr>
                <a:r>
                  <a:rPr lang="en-ID" i="1" dirty="0"/>
                  <a:t>     </a:t>
                </a:r>
                <a:r>
                  <a:rPr lang="en-ID" dirty="0"/>
                  <a:t>Jika rata-rata </a:t>
                </a:r>
                <a:r>
                  <a:rPr lang="en-ID" dirty="0" err="1"/>
                  <a:t>tertimbang</a:t>
                </a:r>
                <a:r>
                  <a:rPr lang="en-ID" dirty="0"/>
                  <a:t> </a:t>
                </a:r>
                <a:r>
                  <a:rPr lang="en-ID" dirty="0" err="1"/>
                  <a:t>dari</a:t>
                </a:r>
                <a:r>
                  <a:rPr lang="en-ID" dirty="0"/>
                  <a:t> error terms di </a:t>
                </a:r>
                <a:r>
                  <a:rPr lang="en-ID" dirty="0" err="1"/>
                  <a:t>desa-desa</a:t>
                </a:r>
                <a:r>
                  <a:rPr lang="en-ID" dirty="0"/>
                  <a:t> </a:t>
                </a:r>
                <a:r>
                  <a:rPr lang="en-ID" dirty="0" err="1"/>
                  <a:t>tetangga</a:t>
                </a:r>
                <a:r>
                  <a:rPr lang="en-ID" dirty="0"/>
                  <a:t> </a:t>
                </a:r>
                <a:r>
                  <a:rPr lang="en-ID" dirty="0" err="1"/>
                  <a:t>meningkat</a:t>
                </a:r>
                <a:r>
                  <a:rPr lang="en-ID" dirty="0"/>
                  <a:t> </a:t>
                </a:r>
                <a:r>
                  <a:rPr lang="en-ID" dirty="0" err="1"/>
                  <a:t>sebesar</a:t>
                </a:r>
                <a:r>
                  <a:rPr lang="en-ID" dirty="0"/>
                  <a:t> </a:t>
                </a:r>
                <a:r>
                  <a:rPr lang="en-ID" dirty="0" err="1"/>
                  <a:t>satu</a:t>
                </a:r>
                <a:r>
                  <a:rPr lang="en-ID" dirty="0"/>
                  <a:t> unit, </a:t>
                </a:r>
                <a:r>
                  <a:rPr lang="en-ID" dirty="0" err="1"/>
                  <a:t>maka</a:t>
                </a:r>
                <a:r>
                  <a:rPr lang="en-ID" dirty="0"/>
                  <a:t> error term di </a:t>
                </a:r>
                <a:r>
                  <a:rPr lang="en-ID" dirty="0" err="1"/>
                  <a:t>desa</a:t>
                </a:r>
                <a:r>
                  <a:rPr lang="en-ID" dirty="0"/>
                  <a:t> </a:t>
                </a:r>
                <a:r>
                  <a:rPr lang="en-ID" i="1" dirty="0" err="1"/>
                  <a:t>i</a:t>
                </a:r>
                <a:r>
                  <a:rPr lang="en-ID" dirty="0"/>
                  <a:t> </a:t>
                </a:r>
                <a:r>
                  <a:rPr lang="en-ID" dirty="0" err="1"/>
                  <a:t>akan</a:t>
                </a:r>
                <a:r>
                  <a:rPr lang="en-ID" dirty="0"/>
                  <a:t> </a:t>
                </a:r>
                <a:r>
                  <a:rPr lang="en-ID" dirty="0" err="1"/>
                  <a:t>berkurang</a:t>
                </a:r>
                <a:r>
                  <a:rPr lang="en-ID" dirty="0"/>
                  <a:t> </a:t>
                </a:r>
                <a:r>
                  <a:rPr lang="en-ID" dirty="0" err="1"/>
                  <a:t>sebesar</a:t>
                </a:r>
                <a:r>
                  <a:rPr lang="en-ID" dirty="0"/>
                  <a:t> 0.526 unit.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67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9533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68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23550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70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10204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71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9715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545454"/>
              </a:solidFill>
              <a:latin typeface="Poppi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4294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73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68021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74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28818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75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06064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77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30240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78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884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79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96272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80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30415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81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97532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82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5319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83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751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545454"/>
                </a:solidFill>
                <a:latin typeface="Poppins"/>
              </a:rPr>
              <a:t>1. (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Tambahan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Poin 1):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Kecenderungan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ini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dikenal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sebagai efek dependensi spasial.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Dikutip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dari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Buku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Anselin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dengan judul Spatial Econometrics, </a:t>
            </a:r>
            <a:r>
              <a:rPr lang="en-US" dirty="0"/>
              <a:t>semua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saling</a:t>
            </a:r>
            <a:r>
              <a:rPr lang="en-US" dirty="0"/>
              <a:t> terkait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lain, </a:t>
            </a:r>
            <a:r>
              <a:rPr lang="en-US" dirty="0" err="1"/>
              <a:t>tetapi</a:t>
            </a:r>
            <a:r>
              <a:rPr lang="en-US" dirty="0"/>
              <a:t> yang lebih </a:t>
            </a:r>
            <a:r>
              <a:rPr lang="en-US" dirty="0" err="1"/>
              <a:t>berdekatan</a:t>
            </a:r>
            <a:r>
              <a:rPr lang="en-US" dirty="0"/>
              <a:t> memiliki </a:t>
            </a:r>
            <a:r>
              <a:rPr lang="en-US" dirty="0" err="1"/>
              <a:t>keterkaitan</a:t>
            </a:r>
            <a:r>
              <a:rPr lang="en-US" dirty="0"/>
              <a:t> lebih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.</a:t>
            </a:r>
            <a:endParaRPr lang="en-US" sz="1200" dirty="0">
              <a:solidFill>
                <a:srgbClr val="545454"/>
              </a:solidFill>
              <a:latin typeface="Poppi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0363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545454"/>
              </a:solidFill>
              <a:latin typeface="Poppi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2349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545454"/>
                </a:solidFill>
                <a:latin typeface="Poppins"/>
              </a:rPr>
              <a:t>1. (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Tambahan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Poin 1):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Kecenderungan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ini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dikenal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sebagai efek dependensi spasial.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Dikutip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dari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Buku </a:t>
            </a:r>
            <a:r>
              <a:rPr lang="en-US" sz="1200" dirty="0" err="1">
                <a:solidFill>
                  <a:srgbClr val="545454"/>
                </a:solidFill>
                <a:latin typeface="Poppins"/>
              </a:rPr>
              <a:t>Anselin</a:t>
            </a:r>
            <a:r>
              <a:rPr lang="en-US" sz="1200" dirty="0">
                <a:solidFill>
                  <a:srgbClr val="545454"/>
                </a:solidFill>
                <a:latin typeface="Poppins"/>
              </a:rPr>
              <a:t> dengan judul Spatial Econometrics, </a:t>
            </a:r>
            <a:r>
              <a:rPr lang="en-US" dirty="0"/>
              <a:t>semua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saling</a:t>
            </a:r>
            <a:r>
              <a:rPr lang="en-US" dirty="0"/>
              <a:t> terkait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lain, </a:t>
            </a:r>
            <a:r>
              <a:rPr lang="en-US" dirty="0" err="1"/>
              <a:t>tetapi</a:t>
            </a:r>
            <a:r>
              <a:rPr lang="en-US" dirty="0"/>
              <a:t> yang lebih </a:t>
            </a:r>
            <a:r>
              <a:rPr lang="en-US" dirty="0" err="1"/>
              <a:t>berdekatan</a:t>
            </a:r>
            <a:r>
              <a:rPr lang="en-US" dirty="0"/>
              <a:t> memiliki </a:t>
            </a:r>
            <a:r>
              <a:rPr lang="en-US" dirty="0" err="1"/>
              <a:t>keterkaitan</a:t>
            </a:r>
            <a:r>
              <a:rPr lang="en-US" dirty="0"/>
              <a:t> lebih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.</a:t>
            </a:r>
            <a:endParaRPr lang="en-US" sz="1200" dirty="0">
              <a:solidFill>
                <a:srgbClr val="545454"/>
              </a:solidFill>
              <a:latin typeface="Poppi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9602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Uji serentak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suatu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prosedur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untuk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menilai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apakah keseluruhan variabel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independen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dimasukkan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ke dalam model memiliki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pengaruh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yang signifikan secara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bersama-sama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terhadap model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4867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Desa BBLR Tinggi &amp; Stunting Tinggi adalah Desa </a:t>
            </a:r>
            <a:r>
              <a:rPr lang="en-US" dirty="0" err="1"/>
              <a:t>Rengel</a:t>
            </a:r>
            <a:r>
              <a:rPr lang="en-US" dirty="0"/>
              <a:t> dengan </a:t>
            </a:r>
            <a:r>
              <a:rPr lang="en-US" dirty="0" err="1"/>
              <a:t>nilai</a:t>
            </a:r>
            <a:r>
              <a:rPr lang="en-US" dirty="0"/>
              <a:t> Prev Stunt 27.96% dan BBLR </a:t>
            </a:r>
            <a:r>
              <a:rPr lang="en-US" dirty="0" err="1"/>
              <a:t>sebesar</a:t>
            </a:r>
            <a:r>
              <a:rPr lang="en-US" dirty="0"/>
              <a:t> 27.27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49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9487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- (Tambahan Poin 1): Sebagai contoh, desa-desa yang berada di Kecamatan Bangilan memiliki rata-rata persentase ASI eksklusif yang sangat rendah apabila dibandingkan dengan desa-desa yang berada di Kecamatan Semanding. </a:t>
            </a:r>
            <a:endParaRPr lang="en-US" sz="1200" dirty="0"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  <a:p>
            <a:endParaRPr lang="en-ID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-(</a:t>
            </a:r>
            <a:r>
              <a:rPr lang="en-ID" dirty="0" err="1"/>
              <a:t>Penjelasan</a:t>
            </a:r>
            <a:r>
              <a:rPr lang="en-ID" dirty="0"/>
              <a:t> </a:t>
            </a:r>
            <a:r>
              <a:rPr lang="en-ID" dirty="0" err="1"/>
              <a:t>poin</a:t>
            </a:r>
            <a:r>
              <a:rPr lang="en-ID" dirty="0"/>
              <a:t> 4):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Fenomena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ini dapat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dijelaskan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dengan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kandungan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nutrisi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dimiliki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oleh ASI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eksklusif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memiliki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peran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krusial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dalam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perkembangan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balita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tidak dapat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disubstitusi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dengan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produk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lain, seperti susu formula. 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C08F-929D-40E2-AB94-08D3B0EE4F8E}" type="slidenum">
              <a:rPr lang="en-ID" smtClean="0"/>
              <a:t>50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5939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7.sv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9.png"/><Relationship Id="rId5" Type="http://schemas.openxmlformats.org/officeDocument/2006/relationships/image" Target="../media/image11.png"/><Relationship Id="rId10" Type="http://schemas.openxmlformats.org/officeDocument/2006/relationships/image" Target="../media/image280.png"/><Relationship Id="rId4" Type="http://schemas.openxmlformats.org/officeDocument/2006/relationships/image" Target="../media/image10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1.png"/><Relationship Id="rId5" Type="http://schemas.openxmlformats.org/officeDocument/2006/relationships/image" Target="../media/image10.png"/><Relationship Id="rId10" Type="http://schemas.openxmlformats.org/officeDocument/2006/relationships/image" Target="../media/image30.pn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8.png"/><Relationship Id="rId3" Type="http://schemas.openxmlformats.org/officeDocument/2006/relationships/image" Target="../media/image7.svg"/><Relationship Id="rId7" Type="http://schemas.openxmlformats.org/officeDocument/2006/relationships/image" Target="../media/image26.png"/><Relationship Id="rId12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6.png"/><Relationship Id="rId5" Type="http://schemas.openxmlformats.org/officeDocument/2006/relationships/image" Target="../media/image11.png"/><Relationship Id="rId10" Type="http://schemas.openxmlformats.org/officeDocument/2006/relationships/image" Target="../media/image35.png"/><Relationship Id="rId4" Type="http://schemas.openxmlformats.org/officeDocument/2006/relationships/image" Target="../media/image10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7.sv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40.png"/><Relationship Id="rId4" Type="http://schemas.openxmlformats.org/officeDocument/2006/relationships/image" Target="../media/image10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45.png"/><Relationship Id="rId3" Type="http://schemas.openxmlformats.org/officeDocument/2006/relationships/image" Target="../media/image7.svg"/><Relationship Id="rId7" Type="http://schemas.openxmlformats.org/officeDocument/2006/relationships/image" Target="../media/image26.png"/><Relationship Id="rId12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43.png"/><Relationship Id="rId5" Type="http://schemas.openxmlformats.org/officeDocument/2006/relationships/image" Target="../media/image11.png"/><Relationship Id="rId10" Type="http://schemas.openxmlformats.org/officeDocument/2006/relationships/image" Target="../media/image42.png"/><Relationship Id="rId4" Type="http://schemas.openxmlformats.org/officeDocument/2006/relationships/image" Target="../media/image10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7.svg"/><Relationship Id="rId7" Type="http://schemas.openxmlformats.org/officeDocument/2006/relationships/image" Target="../media/image26.png"/><Relationship Id="rId12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48.png"/><Relationship Id="rId5" Type="http://schemas.openxmlformats.org/officeDocument/2006/relationships/image" Target="../media/image11.png"/><Relationship Id="rId10" Type="http://schemas.openxmlformats.org/officeDocument/2006/relationships/image" Target="../media/image47.png"/><Relationship Id="rId4" Type="http://schemas.openxmlformats.org/officeDocument/2006/relationships/image" Target="../media/image10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7.svg"/><Relationship Id="rId7" Type="http://schemas.openxmlformats.org/officeDocument/2006/relationships/image" Target="../media/image26.png"/><Relationship Id="rId12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52.png"/><Relationship Id="rId5" Type="http://schemas.openxmlformats.org/officeDocument/2006/relationships/image" Target="../media/image11.png"/><Relationship Id="rId10" Type="http://schemas.openxmlformats.org/officeDocument/2006/relationships/image" Target="../media/image51.png"/><Relationship Id="rId4" Type="http://schemas.openxmlformats.org/officeDocument/2006/relationships/image" Target="../media/image10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11.png"/><Relationship Id="rId7" Type="http://schemas.openxmlformats.org/officeDocument/2006/relationships/image" Target="../media/image5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56.png"/><Relationship Id="rId5" Type="http://schemas.openxmlformats.org/officeDocument/2006/relationships/image" Target="../media/image26.png"/><Relationship Id="rId10" Type="http://schemas.openxmlformats.org/officeDocument/2006/relationships/image" Target="../media/image55.png"/><Relationship Id="rId4" Type="http://schemas.openxmlformats.org/officeDocument/2006/relationships/image" Target="../media/image12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0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1.png"/><Relationship Id="rId7" Type="http://schemas.openxmlformats.org/officeDocument/2006/relationships/image" Target="../media/image6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11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72.png"/><Relationship Id="rId5" Type="http://schemas.openxmlformats.org/officeDocument/2006/relationships/image" Target="../media/image26.png"/><Relationship Id="rId10" Type="http://schemas.openxmlformats.org/officeDocument/2006/relationships/image" Target="../media/image71.png"/><Relationship Id="rId4" Type="http://schemas.openxmlformats.org/officeDocument/2006/relationships/image" Target="../media/image12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1.png"/><Relationship Id="rId7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12.png"/><Relationship Id="rId9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sv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11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12.png"/><Relationship Id="rId9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1.png"/><Relationship Id="rId7" Type="http://schemas.openxmlformats.org/officeDocument/2006/relationships/image" Target="../media/image9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12.png"/><Relationship Id="rId9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1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2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04.png"/><Relationship Id="rId10" Type="http://schemas.openxmlformats.org/officeDocument/2006/relationships/image" Target="../media/image120.png"/><Relationship Id="rId4" Type="http://schemas.openxmlformats.org/officeDocument/2006/relationships/image" Target="../media/image12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svg"/><Relationship Id="rId7" Type="http://schemas.openxmlformats.org/officeDocument/2006/relationships/image" Target="../media/image125.png"/><Relationship Id="rId12" Type="http://schemas.openxmlformats.org/officeDocument/2006/relationships/image" Target="../media/image1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27.png"/><Relationship Id="rId5" Type="http://schemas.openxmlformats.org/officeDocument/2006/relationships/image" Target="../media/image11.png"/><Relationship Id="rId10" Type="http://schemas.openxmlformats.org/officeDocument/2006/relationships/image" Target="../media/image126.png"/><Relationship Id="rId4" Type="http://schemas.openxmlformats.org/officeDocument/2006/relationships/image" Target="../media/image10.png"/><Relationship Id="rId9" Type="http://schemas.openxmlformats.org/officeDocument/2006/relationships/image" Target="../media/image2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7.sv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7.sv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7.sv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7.svg"/><Relationship Id="rId7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7.svg"/><Relationship Id="rId7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7.sv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3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7.sv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7.sv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3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36.pn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5.jpe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37.jp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38.pn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39.pn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0.pn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1.jp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2.png"/><Relationship Id="rId5" Type="http://schemas.openxmlformats.org/officeDocument/2006/relationships/image" Target="../media/image10.png"/><Relationship Id="rId10" Type="http://schemas.openxmlformats.org/officeDocument/2006/relationships/image" Target="../media/image141.pn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3.pn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5.png"/><Relationship Id="rId5" Type="http://schemas.openxmlformats.org/officeDocument/2006/relationships/image" Target="../media/image10.png"/><Relationship Id="rId10" Type="http://schemas.openxmlformats.org/officeDocument/2006/relationships/image" Target="../media/image144.pn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9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7.png"/><Relationship Id="rId5" Type="http://schemas.openxmlformats.org/officeDocument/2006/relationships/image" Target="../media/image10.png"/><Relationship Id="rId10" Type="http://schemas.openxmlformats.org/officeDocument/2006/relationships/image" Target="../media/image146.pn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0.pn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2.png"/><Relationship Id="rId5" Type="http://schemas.openxmlformats.org/officeDocument/2006/relationships/image" Target="../media/image10.png"/><Relationship Id="rId10" Type="http://schemas.openxmlformats.org/officeDocument/2006/relationships/image" Target="../media/image151.pn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5.png"/><Relationship Id="rId5" Type="http://schemas.openxmlformats.org/officeDocument/2006/relationships/image" Target="../media/image10.png"/><Relationship Id="rId10" Type="http://schemas.openxmlformats.org/officeDocument/2006/relationships/image" Target="../media/image154.pn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8.png"/><Relationship Id="rId5" Type="http://schemas.openxmlformats.org/officeDocument/2006/relationships/image" Target="../media/image10.png"/><Relationship Id="rId10" Type="http://schemas.openxmlformats.org/officeDocument/2006/relationships/image" Target="../media/image157.pn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60.pn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2.png"/><Relationship Id="rId5" Type="http://schemas.openxmlformats.org/officeDocument/2006/relationships/image" Target="../media/image10.png"/><Relationship Id="rId10" Type="http://schemas.openxmlformats.org/officeDocument/2006/relationships/image" Target="../media/image161.pn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4.png"/><Relationship Id="rId5" Type="http://schemas.openxmlformats.org/officeDocument/2006/relationships/image" Target="../media/image10.png"/><Relationship Id="rId10" Type="http://schemas.openxmlformats.org/officeDocument/2006/relationships/image" Target="../media/image163.pn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6.png"/><Relationship Id="rId5" Type="http://schemas.openxmlformats.org/officeDocument/2006/relationships/image" Target="../media/image10.png"/><Relationship Id="rId10" Type="http://schemas.openxmlformats.org/officeDocument/2006/relationships/image" Target="../media/image165.pn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8.png"/><Relationship Id="rId5" Type="http://schemas.openxmlformats.org/officeDocument/2006/relationships/image" Target="../media/image10.png"/><Relationship Id="rId10" Type="http://schemas.openxmlformats.org/officeDocument/2006/relationships/image" Target="../media/image167.pn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70.png"/><Relationship Id="rId5" Type="http://schemas.openxmlformats.org/officeDocument/2006/relationships/image" Target="../media/image10.png"/><Relationship Id="rId10" Type="http://schemas.openxmlformats.org/officeDocument/2006/relationships/image" Target="../media/image169.pn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72.pn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svg"/><Relationship Id="rId9" Type="http://schemas.openxmlformats.org/officeDocument/2006/relationships/image" Target="../media/image27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1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4.svg"/><Relationship Id="rId10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2.png"/><Relationship Id="rId10" Type="http://schemas.openxmlformats.org/officeDocument/2006/relationships/image" Target="../media/image177.png"/><Relationship Id="rId4" Type="http://schemas.openxmlformats.org/officeDocument/2006/relationships/image" Target="../media/image11.png"/><Relationship Id="rId9" Type="http://schemas.openxmlformats.org/officeDocument/2006/relationships/image" Target="../media/image17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0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0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2.png"/><Relationship Id="rId10" Type="http://schemas.openxmlformats.org/officeDocument/2006/relationships/image" Target="../media/image195.png"/><Relationship Id="rId4" Type="http://schemas.openxmlformats.org/officeDocument/2006/relationships/image" Target="../media/image11.png"/><Relationship Id="rId9" Type="http://schemas.openxmlformats.org/officeDocument/2006/relationships/image" Target="../media/image19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-30900" y="559742"/>
            <a:ext cx="18288000" cy="172691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0" name="Rectangle 39"/>
          <p:cNvSpPr/>
          <p:nvPr/>
        </p:nvSpPr>
        <p:spPr>
          <a:xfrm>
            <a:off x="14760054" y="0"/>
            <a:ext cx="3558846" cy="2722728"/>
          </a:xfrm>
          <a:prstGeom prst="rect">
            <a:avLst/>
          </a:prstGeom>
          <a:solidFill>
            <a:srgbClr val="EDEDE3"/>
          </a:solidFill>
          <a:ln w="57150">
            <a:solidFill>
              <a:srgbClr val="F9B0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8" name="Oval 37"/>
          <p:cNvSpPr/>
          <p:nvPr/>
        </p:nvSpPr>
        <p:spPr>
          <a:xfrm>
            <a:off x="14375706" y="2006222"/>
            <a:ext cx="1080000" cy="1080000"/>
          </a:xfrm>
          <a:prstGeom prst="ellipse">
            <a:avLst/>
          </a:prstGeom>
          <a:solidFill>
            <a:srgbClr val="14A9BC"/>
          </a:solidFill>
          <a:ln w="38100">
            <a:solidFill>
              <a:srgbClr val="14A9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9" name="Rectangle 38"/>
          <p:cNvSpPr/>
          <p:nvPr/>
        </p:nvSpPr>
        <p:spPr>
          <a:xfrm flipH="1">
            <a:off x="17925531" y="2135914"/>
            <a:ext cx="384348" cy="5368448"/>
          </a:xfrm>
          <a:prstGeom prst="rect">
            <a:avLst/>
          </a:prstGeom>
          <a:solidFill>
            <a:srgbClr val="D23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2" name="Flowchart: Manual Input 31"/>
          <p:cNvSpPr/>
          <p:nvPr/>
        </p:nvSpPr>
        <p:spPr>
          <a:xfrm rot="16200000" flipV="1">
            <a:off x="2149186" y="-2160616"/>
            <a:ext cx="2017649" cy="6316025"/>
          </a:xfrm>
          <a:prstGeom prst="flowChartManualInput">
            <a:avLst/>
          </a:prstGeom>
          <a:solidFill>
            <a:srgbClr val="ED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Rectangle 10"/>
          <p:cNvSpPr/>
          <p:nvPr/>
        </p:nvSpPr>
        <p:spPr>
          <a:xfrm>
            <a:off x="0" y="-17238"/>
            <a:ext cx="18288000" cy="594000"/>
          </a:xfrm>
          <a:prstGeom prst="rect">
            <a:avLst/>
          </a:prstGeom>
          <a:solidFill>
            <a:srgbClr val="00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" name="Flowchart: Manual Input 2"/>
          <p:cNvSpPr/>
          <p:nvPr/>
        </p:nvSpPr>
        <p:spPr>
          <a:xfrm rot="16200000" flipV="1">
            <a:off x="2059018" y="-2091637"/>
            <a:ext cx="1859690" cy="5977724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A4A93-AA70-48C0-8401-6FC550DA67C6}"/>
              </a:ext>
            </a:extLst>
          </p:cNvPr>
          <p:cNvSpPr/>
          <p:nvPr/>
        </p:nvSpPr>
        <p:spPr>
          <a:xfrm>
            <a:off x="-216243" y="9653561"/>
            <a:ext cx="18720486" cy="6334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9016E-9536-46EE-93BC-B88EFB562C1A}"/>
              </a:ext>
            </a:extLst>
          </p:cNvPr>
          <p:cNvGrpSpPr/>
          <p:nvPr/>
        </p:nvGrpSpPr>
        <p:grpSpPr>
          <a:xfrm>
            <a:off x="515224" y="9884232"/>
            <a:ext cx="415271" cy="148608"/>
            <a:chOff x="258233" y="6589488"/>
            <a:chExt cx="276847" cy="9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819242-1717-474C-B0D7-FE5293A7E61A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AC9308F-52B1-4AE8-8289-23EFE74D96A7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70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F1DBF518-1109-48E3-88DE-CFE2035744F8}"/>
              </a:ext>
            </a:extLst>
          </p:cNvPr>
          <p:cNvSpPr txBox="1">
            <a:spLocks/>
          </p:cNvSpPr>
          <p:nvPr/>
        </p:nvSpPr>
        <p:spPr>
          <a:xfrm>
            <a:off x="247437" y="2172434"/>
            <a:ext cx="12137169" cy="3305732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900"/>
              </a:spcBef>
            </a:pPr>
            <a:r>
              <a:rPr lang="en-US" sz="7200" b="1" dirty="0">
                <a:latin typeface="Monotype Corsiva" panose="03010101010201010101" pitchFamily="66" charset="0"/>
                <a:cs typeface="Myriad Arabic" panose="01010101010101010101" pitchFamily="50" charset="-78"/>
              </a:rPr>
              <a:t>Seminar Hasil</a:t>
            </a:r>
          </a:p>
          <a:p>
            <a:pPr algn="l">
              <a:spcBef>
                <a:spcPts val="900"/>
              </a:spcBef>
            </a:pPr>
            <a:r>
              <a:rPr lang="en-US" sz="7200" b="1" dirty="0" err="1">
                <a:latin typeface="Monotype Corsiva" panose="03010101010201010101" pitchFamily="66" charset="0"/>
                <a:cs typeface="Myriad Arabic" panose="01010101010101010101" pitchFamily="50" charset="-78"/>
              </a:rPr>
              <a:t>Tugas</a:t>
            </a:r>
            <a:r>
              <a:rPr lang="en-US" sz="7200" b="1" dirty="0">
                <a:latin typeface="Monotype Corsiva" panose="03010101010201010101" pitchFamily="66" charset="0"/>
                <a:cs typeface="Myriad Arabic" panose="01010101010101010101" pitchFamily="50" charset="-78"/>
              </a:rPr>
              <a:t> </a:t>
            </a:r>
            <a:r>
              <a:rPr lang="en-US" sz="7200" b="1" dirty="0" err="1">
                <a:latin typeface="Monotype Corsiva" panose="03010101010201010101" pitchFamily="66" charset="0"/>
                <a:cs typeface="Myriad Arabic" panose="01010101010101010101" pitchFamily="50" charset="-78"/>
              </a:rPr>
              <a:t>Akhir</a:t>
            </a:r>
            <a:endParaRPr lang="en-US" sz="7200" b="1" dirty="0">
              <a:latin typeface="Monotype Corsiva" panose="03010101010201010101" pitchFamily="66" charset="0"/>
              <a:cs typeface="Myriad Arabic" panose="01010101010101010101" pitchFamily="50" charset="-78"/>
            </a:endParaRPr>
          </a:p>
          <a:p>
            <a:pPr algn="l">
              <a:spcBef>
                <a:spcPts val="900"/>
              </a:spcBef>
            </a:pPr>
            <a:r>
              <a:rPr lang="en-US" sz="7200" b="1" dirty="0" err="1">
                <a:latin typeface="Monotype Corsiva" panose="03010101010201010101" pitchFamily="66" charset="0"/>
                <a:cs typeface="Myriad Arabic" panose="01010101010101010101" pitchFamily="50" charset="-78"/>
              </a:rPr>
              <a:t>Genap</a:t>
            </a:r>
            <a:r>
              <a:rPr lang="en-US" sz="7200" b="1" dirty="0">
                <a:latin typeface="Monotype Corsiva" panose="03010101010201010101" pitchFamily="66" charset="0"/>
                <a:cs typeface="Myriad Arabic" panose="01010101010101010101" pitchFamily="50" charset="-78"/>
              </a:rPr>
              <a:t> 2023-2024</a:t>
            </a:r>
            <a:endParaRPr lang="en-ID" sz="7200" b="1" dirty="0">
              <a:latin typeface="Monotype Corsiva" panose="03010101010201010101" pitchFamily="66" charset="0"/>
              <a:cs typeface="Myriad Arabic" panose="01010101010101010101" pitchFamily="50" charset="-78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74C0204-E909-4F26-9109-9CC626CFFDAB}"/>
              </a:ext>
            </a:extLst>
          </p:cNvPr>
          <p:cNvSpPr txBox="1">
            <a:spLocks/>
          </p:cNvSpPr>
          <p:nvPr/>
        </p:nvSpPr>
        <p:spPr>
          <a:xfrm>
            <a:off x="770973" y="5998190"/>
            <a:ext cx="8645982" cy="2620371"/>
          </a:xfrm>
          <a:prstGeom prst="rect">
            <a:avLst/>
          </a:prstGeom>
        </p:spPr>
        <p:txBody>
          <a:bodyPr vert="horz" lIns="137160" tIns="68580" rIns="137160" bIns="6858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ID" sz="3000" b="1" dirty="0"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7384D9-BDDD-4EC4-9A03-738929411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04" b="26799"/>
          <a:stretch/>
        </p:blipFill>
        <p:spPr>
          <a:xfrm>
            <a:off x="-390460" y="5971058"/>
            <a:ext cx="7568153" cy="1221909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85393E-74A7-4DD0-92F0-102DD8B4BC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7" y="412785"/>
            <a:ext cx="1080000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982" y="362460"/>
            <a:ext cx="1029930" cy="1080000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0C6A593A-43FE-4588-B9B6-023106F57535}"/>
              </a:ext>
            </a:extLst>
          </p:cNvPr>
          <p:cNvSpPr txBox="1"/>
          <p:nvPr/>
        </p:nvSpPr>
        <p:spPr>
          <a:xfrm>
            <a:off x="1302272" y="9709167"/>
            <a:ext cx="5875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www.its.ac.id/statistika</a:t>
            </a:r>
            <a:endParaRPr lang="id-ID" sz="21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E0B26A3C-8C8C-44E9-93CF-A1ADA8DBA8EE}"/>
              </a:ext>
            </a:extLst>
          </p:cNvPr>
          <p:cNvSpPr txBox="1"/>
          <p:nvPr/>
        </p:nvSpPr>
        <p:spPr>
          <a:xfrm>
            <a:off x="8107766" y="9716364"/>
            <a:ext cx="99552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21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0C6A593A-43FE-4588-B9B6-023106F57535}"/>
              </a:ext>
            </a:extLst>
          </p:cNvPr>
          <p:cNvSpPr txBox="1"/>
          <p:nvPr/>
        </p:nvSpPr>
        <p:spPr>
          <a:xfrm>
            <a:off x="5738324" y="9728940"/>
            <a:ext cx="22973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Raleway SemiBold" panose="020B0703030101060003" pitchFamily="34" charset="0"/>
              </a:rPr>
              <a:t>@</a:t>
            </a:r>
            <a:r>
              <a:rPr lang="en-US" sz="2100" dirty="0" err="1">
                <a:solidFill>
                  <a:schemeClr val="bg1"/>
                </a:solidFill>
                <a:latin typeface="Raleway SemiBold" panose="020B0703030101060003" pitchFamily="34" charset="0"/>
              </a:rPr>
              <a:t>its_statistics</a:t>
            </a:r>
            <a:endParaRPr lang="id-ID" sz="21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511" y="9740933"/>
            <a:ext cx="403161" cy="40276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7960647" y="-20472"/>
            <a:ext cx="102359" cy="594000"/>
          </a:xfrm>
          <a:prstGeom prst="rect">
            <a:avLst/>
          </a:prstGeom>
          <a:solidFill>
            <a:srgbClr val="ED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6" name="Rectangle 25"/>
          <p:cNvSpPr/>
          <p:nvPr/>
        </p:nvSpPr>
        <p:spPr>
          <a:xfrm>
            <a:off x="17735651" y="-17238"/>
            <a:ext cx="102359" cy="594000"/>
          </a:xfrm>
          <a:prstGeom prst="rect">
            <a:avLst/>
          </a:prstGeom>
          <a:solidFill>
            <a:srgbClr val="ED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7" name="Rectangle 26"/>
          <p:cNvSpPr/>
          <p:nvPr/>
        </p:nvSpPr>
        <p:spPr>
          <a:xfrm>
            <a:off x="17513683" y="-17064"/>
            <a:ext cx="102359" cy="594000"/>
          </a:xfrm>
          <a:prstGeom prst="rect">
            <a:avLst/>
          </a:prstGeom>
          <a:solidFill>
            <a:srgbClr val="ED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8" name="Rectangle 27"/>
          <p:cNvSpPr/>
          <p:nvPr/>
        </p:nvSpPr>
        <p:spPr>
          <a:xfrm>
            <a:off x="17288687" y="-13830"/>
            <a:ext cx="102359" cy="594000"/>
          </a:xfrm>
          <a:prstGeom prst="rect">
            <a:avLst/>
          </a:prstGeom>
          <a:solidFill>
            <a:srgbClr val="ED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3" name="Rectangle 32"/>
          <p:cNvSpPr/>
          <p:nvPr/>
        </p:nvSpPr>
        <p:spPr>
          <a:xfrm>
            <a:off x="1944806" y="7454998"/>
            <a:ext cx="16374095" cy="1265927"/>
          </a:xfrm>
          <a:prstGeom prst="rect">
            <a:avLst/>
          </a:prstGeom>
          <a:solidFill>
            <a:srgbClr val="D7E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7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Flowchart: Terminator 34"/>
          <p:cNvSpPr/>
          <p:nvPr/>
        </p:nvSpPr>
        <p:spPr>
          <a:xfrm>
            <a:off x="740379" y="7454996"/>
            <a:ext cx="4114800" cy="1265927"/>
          </a:xfrm>
          <a:prstGeom prst="flowChartTerminator">
            <a:avLst/>
          </a:prstGeom>
          <a:solidFill>
            <a:srgbClr val="D7E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14915706" y="1767434"/>
            <a:ext cx="810000" cy="810000"/>
          </a:xfrm>
          <a:prstGeom prst="ellipse">
            <a:avLst/>
          </a:prstGeom>
          <a:noFill/>
          <a:ln w="38100">
            <a:solidFill>
              <a:srgbClr val="002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06" y="253801"/>
            <a:ext cx="1303578" cy="1271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B50655-DAEE-ADF1-FAE8-0CCB702DD96E}"/>
              </a:ext>
            </a:extLst>
          </p:cNvPr>
          <p:cNvSpPr txBox="1"/>
          <p:nvPr/>
        </p:nvSpPr>
        <p:spPr>
          <a:xfrm>
            <a:off x="6709459" y="3341271"/>
            <a:ext cx="10767014" cy="220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4106"/>
              </a:lnSpc>
            </a:pPr>
            <a:r>
              <a:rPr lang="en-US" sz="4000" b="1" dirty="0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PEMODELAN FAKTOR-FAKTOR YANG MEMENGARUHI STUNTING DI KABUPATEN TUBAN MENGGUNAKAN METODE REGRESI SPASIAL</a:t>
            </a:r>
            <a:endParaRPr lang="en-US" sz="4000" b="1" i="1" dirty="0">
              <a:solidFill>
                <a:srgbClr val="2D2D2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6CB24606-FEE8-CA43-D580-9E96663B1B55}"/>
              </a:ext>
            </a:extLst>
          </p:cNvPr>
          <p:cNvSpPr txBox="1"/>
          <p:nvPr/>
        </p:nvSpPr>
        <p:spPr>
          <a:xfrm>
            <a:off x="1090048" y="7344401"/>
            <a:ext cx="4167752" cy="475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000" dirty="0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Dosen </a:t>
            </a:r>
            <a:r>
              <a:rPr lang="en-US" sz="2000" dirty="0" err="1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Penguji</a:t>
            </a:r>
            <a:r>
              <a:rPr lang="en-US" sz="2000" dirty="0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1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3A55CE52-36A5-1CFE-B57A-949D2DE907B2}"/>
              </a:ext>
            </a:extLst>
          </p:cNvPr>
          <p:cNvSpPr txBox="1"/>
          <p:nvPr/>
        </p:nvSpPr>
        <p:spPr>
          <a:xfrm>
            <a:off x="838200" y="7873131"/>
            <a:ext cx="4888791" cy="1385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5"/>
              </a:lnSpc>
            </a:pPr>
            <a:r>
              <a:rPr lang="en-US" sz="2000" b="1" dirty="0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Dr. Santi </a:t>
            </a:r>
            <a:r>
              <a:rPr lang="en-US" sz="2000" b="1" dirty="0" err="1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Wulan</a:t>
            </a:r>
            <a:r>
              <a:rPr lang="en-US" sz="2000" b="1" dirty="0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Purnami</a:t>
            </a:r>
            <a:r>
              <a:rPr lang="en-US" sz="2000" b="1" dirty="0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2000" b="1" dirty="0" err="1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S.Si</a:t>
            </a:r>
            <a:r>
              <a:rPr lang="en-US" sz="2000" b="1" dirty="0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2000" b="1" dirty="0" err="1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M.Si</a:t>
            </a:r>
            <a:endParaRPr lang="en-US" sz="2000" b="1" dirty="0">
              <a:solidFill>
                <a:srgbClr val="2D2D2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>
              <a:lnSpc>
                <a:spcPts val="3285"/>
              </a:lnSpc>
            </a:pPr>
            <a:r>
              <a:rPr lang="en-US" sz="2000" dirty="0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NIP 197209231998032001</a:t>
            </a:r>
          </a:p>
          <a:p>
            <a:pPr algn="ctr">
              <a:lnSpc>
                <a:spcPts val="4669"/>
              </a:lnSpc>
            </a:pPr>
            <a:endParaRPr lang="en-US" sz="2000" dirty="0">
              <a:solidFill>
                <a:srgbClr val="2D2D2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D2A19D9E-E2A0-B992-FB10-6DCD828EC8B1}"/>
              </a:ext>
            </a:extLst>
          </p:cNvPr>
          <p:cNvSpPr txBox="1"/>
          <p:nvPr/>
        </p:nvSpPr>
        <p:spPr>
          <a:xfrm>
            <a:off x="6638145" y="7268009"/>
            <a:ext cx="4167752" cy="471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000" dirty="0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Dosen </a:t>
            </a:r>
            <a:r>
              <a:rPr lang="en-US" sz="2000" dirty="0" err="1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Penguji</a:t>
            </a:r>
            <a:r>
              <a:rPr lang="en-US" sz="2000" dirty="0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2DC6048-EDD3-62CD-79C7-A6E0636DF9E6}"/>
              </a:ext>
            </a:extLst>
          </p:cNvPr>
          <p:cNvSpPr txBox="1"/>
          <p:nvPr/>
        </p:nvSpPr>
        <p:spPr>
          <a:xfrm>
            <a:off x="5734990" y="7866994"/>
            <a:ext cx="5974062" cy="807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5"/>
              </a:lnSpc>
            </a:pPr>
            <a:r>
              <a:rPr lang="en-US" sz="2000" b="1" dirty="0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Prof. Dr. Bambang </a:t>
            </a:r>
            <a:r>
              <a:rPr lang="en-US" sz="2000" b="1" dirty="0" err="1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Widjanarko</a:t>
            </a:r>
            <a:r>
              <a:rPr lang="en-US" sz="2000" b="1" dirty="0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O., </a:t>
            </a:r>
            <a:r>
              <a:rPr lang="en-US" sz="2000" b="1" dirty="0" err="1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S.Si</a:t>
            </a:r>
            <a:r>
              <a:rPr lang="en-US" sz="2000" b="1" dirty="0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., </a:t>
            </a:r>
            <a:r>
              <a:rPr lang="en-US" sz="2000" b="1" dirty="0" err="1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M.Si</a:t>
            </a:r>
            <a:r>
              <a:rPr lang="en-US" sz="2000" b="1" dirty="0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ctr">
              <a:lnSpc>
                <a:spcPts val="3285"/>
              </a:lnSpc>
            </a:pPr>
            <a:r>
              <a:rPr lang="en-US" sz="2000" dirty="0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NIP 196811241994121001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DE546051-CAE7-E491-BE5C-6A078686CF53}"/>
              </a:ext>
            </a:extLst>
          </p:cNvPr>
          <p:cNvSpPr txBox="1"/>
          <p:nvPr/>
        </p:nvSpPr>
        <p:spPr>
          <a:xfrm>
            <a:off x="13236830" y="7277100"/>
            <a:ext cx="4167752" cy="475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000" dirty="0" err="1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Dosen</a:t>
            </a:r>
            <a:r>
              <a:rPr lang="en-US" sz="2000" dirty="0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Pembimbing</a:t>
            </a:r>
            <a:endParaRPr lang="en-US" sz="2000" dirty="0">
              <a:solidFill>
                <a:srgbClr val="2D2D2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A2B4FFAF-1604-1B54-1577-661ACBB57DD4}"/>
              </a:ext>
            </a:extLst>
          </p:cNvPr>
          <p:cNvSpPr txBox="1"/>
          <p:nvPr/>
        </p:nvSpPr>
        <p:spPr>
          <a:xfrm>
            <a:off x="12920350" y="7873131"/>
            <a:ext cx="4888791" cy="1385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5"/>
              </a:lnSpc>
            </a:pPr>
            <a:r>
              <a:rPr lang="en-US" sz="2000" b="1" dirty="0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Dr. Sutikno, </a:t>
            </a:r>
            <a:r>
              <a:rPr lang="en-US" sz="2000" b="1" dirty="0" err="1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S.Si</a:t>
            </a:r>
            <a:r>
              <a:rPr lang="en-US" sz="2000" b="1" dirty="0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., </a:t>
            </a:r>
            <a:r>
              <a:rPr lang="en-US" sz="2000" b="1" dirty="0" err="1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M.Si</a:t>
            </a:r>
            <a:r>
              <a:rPr lang="en-US" sz="2000" b="1" dirty="0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ctr">
              <a:lnSpc>
                <a:spcPts val="3285"/>
              </a:lnSpc>
            </a:pPr>
            <a:r>
              <a:rPr lang="en-US" sz="2000" dirty="0">
                <a:solidFill>
                  <a:srgbClr val="2D2D2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NIP 197103131997021001</a:t>
            </a:r>
          </a:p>
          <a:p>
            <a:pPr algn="ctr">
              <a:lnSpc>
                <a:spcPts val="4669"/>
              </a:lnSpc>
            </a:pPr>
            <a:endParaRPr lang="en-US" sz="2000" dirty="0">
              <a:solidFill>
                <a:srgbClr val="2D2D2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6F515BF2-1EBA-374D-6F09-F1B3347A288D}"/>
              </a:ext>
            </a:extLst>
          </p:cNvPr>
          <p:cNvSpPr txBox="1"/>
          <p:nvPr/>
        </p:nvSpPr>
        <p:spPr>
          <a:xfrm>
            <a:off x="9038806" y="6027020"/>
            <a:ext cx="8093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Oleh :</a:t>
            </a:r>
          </a:p>
          <a:p>
            <a:pPr algn="r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Ignatius Pandu </a:t>
            </a:r>
            <a:r>
              <a:rPr lang="en-US" sz="2000" b="1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Adityawan</a:t>
            </a:r>
            <a:r>
              <a:rPr lang="en-US" sz="2000" b="1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- 5003201127</a:t>
            </a:r>
          </a:p>
        </p:txBody>
      </p:sp>
    </p:spTree>
    <p:extLst>
      <p:ext uri="{BB962C8B-B14F-4D97-AF65-F5344CB8AC3E}">
        <p14:creationId xmlns:p14="http://schemas.microsoft.com/office/powerpoint/2010/main" val="2652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0" grpId="0" animBg="1"/>
      <p:bldP spid="38" grpId="0" animBg="1"/>
      <p:bldP spid="39" grpId="0" animBg="1"/>
      <p:bldP spid="32" grpId="0" animBg="1"/>
      <p:bldP spid="11" grpId="0" animBg="1"/>
      <p:bldP spid="3" grpId="0" animBg="1"/>
      <p:bldP spid="6" grpId="0" animBg="1"/>
      <p:bldP spid="12" grpId="0"/>
      <p:bldP spid="13" grpId="0"/>
      <p:bldP spid="19" grpId="0"/>
      <p:bldP spid="20" grpId="0"/>
      <p:bldP spid="21" grpId="0"/>
      <p:bldP spid="25" grpId="0" animBg="1"/>
      <p:bldP spid="26" grpId="0" animBg="1"/>
      <p:bldP spid="27" grpId="0" animBg="1"/>
      <p:bldP spid="28" grpId="0" animBg="1"/>
      <p:bldP spid="33" grpId="0" animBg="1"/>
      <p:bldP spid="35" grpId="0" animBg="1"/>
      <p:bldP spid="41" grpId="0" animBg="1"/>
      <p:bldP spid="5" grpId="0"/>
      <p:bldP spid="7" grpId="0"/>
      <p:bldP spid="14" grpId="0"/>
      <p:bldP spid="16" grpId="0"/>
      <p:bldP spid="23" grpId="0"/>
      <p:bldP spid="24" grpId="0"/>
      <p:bldP spid="29" grpId="0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427">
            <a:off x="-1701070" y="7612877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700" y="921544"/>
            <a:ext cx="6096173" cy="83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Manfaat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Penelitian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22431" y="2572214"/>
            <a:ext cx="13043137" cy="1124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1. </a:t>
            </a:r>
            <a:r>
              <a:rPr lang="en-US" sz="32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Menambah</a:t>
            </a:r>
            <a:r>
              <a:rPr lang="en-US" sz="32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wawasan</a:t>
            </a:r>
            <a:r>
              <a:rPr lang="en-US" sz="32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keilmuan</a:t>
            </a:r>
            <a:r>
              <a:rPr lang="en-US" sz="32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dalam </a:t>
            </a:r>
            <a:r>
              <a:rPr lang="en-US" sz="32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pengembangan</a:t>
            </a:r>
            <a:r>
              <a:rPr lang="en-US" sz="32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US" sz="32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penerapan</a:t>
            </a:r>
            <a:r>
              <a:rPr lang="en-US" sz="32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metode regresi spasial </a:t>
            </a:r>
            <a:endParaRPr lang="sv-SE" sz="32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1F4D44-F821-4D0F-905F-D5C6E4EAD470}"/>
              </a:ext>
            </a:extLst>
          </p:cNvPr>
          <p:cNvGrpSpPr/>
          <p:nvPr/>
        </p:nvGrpSpPr>
        <p:grpSpPr>
          <a:xfrm>
            <a:off x="838200" y="2114477"/>
            <a:ext cx="1521430" cy="152143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63F5D6D7-F980-C8E3-3B66-51661DFFECF4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8B771B8-4298-154F-06FC-7513BD4E82B3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6" name="TextBox 12">
            <a:extLst>
              <a:ext uri="{FF2B5EF4-FFF2-40B4-BE49-F238E27FC236}">
                <a16:creationId xmlns:a16="http://schemas.microsoft.com/office/drawing/2014/main" id="{E3483CD1-0E67-6DCB-D0EF-D64294788B6C}"/>
              </a:ext>
            </a:extLst>
          </p:cNvPr>
          <p:cNvSpPr txBox="1"/>
          <p:nvPr/>
        </p:nvSpPr>
        <p:spPr>
          <a:xfrm>
            <a:off x="2622431" y="5328195"/>
            <a:ext cx="13043137" cy="284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2.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Memberikan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informasi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kepada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pihak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pemerintah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Kabupaten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Tuban mengenai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karakteristik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faktor-faktor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mempengaruhi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kasus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balita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stunting sehingga diharapkan dapat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menjadi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salah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satu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masukan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bahan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pertimbangan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dalam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pembuatan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pengambilan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kebijakan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tertentu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guna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mewujudkan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kesejahteraan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masyarakat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sv-SE" sz="28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107D49-3E99-5C36-0B41-8AC2386962A9}"/>
              </a:ext>
            </a:extLst>
          </p:cNvPr>
          <p:cNvGrpSpPr/>
          <p:nvPr/>
        </p:nvGrpSpPr>
        <p:grpSpPr>
          <a:xfrm>
            <a:off x="838200" y="5398480"/>
            <a:ext cx="1521430" cy="1521430"/>
            <a:chOff x="526097" y="7879745"/>
            <a:chExt cx="1521430" cy="1521430"/>
          </a:xfrm>
        </p:grpSpPr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F9761D20-1009-EAA5-44B1-A30E06B66937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AC6590A9-6163-5975-CC13-C0370947A63E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3" name="Group 21">
            <a:extLst>
              <a:ext uri="{FF2B5EF4-FFF2-40B4-BE49-F238E27FC236}">
                <a16:creationId xmlns:a16="http://schemas.microsoft.com/office/drawing/2014/main" id="{1CF37B7E-E24B-2076-116B-4953E75C50A9}"/>
              </a:ext>
            </a:extLst>
          </p:cNvPr>
          <p:cNvGrpSpPr/>
          <p:nvPr/>
        </p:nvGrpSpPr>
        <p:grpSpPr>
          <a:xfrm>
            <a:off x="14297078" y="1333500"/>
            <a:ext cx="4295722" cy="328136"/>
            <a:chOff x="0" y="0"/>
            <a:chExt cx="1239574" cy="152400"/>
          </a:xfrm>
        </p:grpSpPr>
        <p:sp>
          <p:nvSpPr>
            <p:cNvPr id="4" name="Freeform 22">
              <a:extLst>
                <a:ext uri="{FF2B5EF4-FFF2-40B4-BE49-F238E27FC236}">
                  <a16:creationId xmlns:a16="http://schemas.microsoft.com/office/drawing/2014/main" id="{BD0BDEEE-6E57-0B35-5ED5-2DA830B40E39}"/>
                </a:ext>
              </a:extLst>
            </p:cNvPr>
            <p:cNvSpPr/>
            <p:nvPr/>
          </p:nvSpPr>
          <p:spPr>
            <a:xfrm>
              <a:off x="0" y="0"/>
              <a:ext cx="1239574" cy="152400"/>
            </a:xfrm>
            <a:custGeom>
              <a:avLst/>
              <a:gdLst/>
              <a:ahLst/>
              <a:cxnLst/>
              <a:rect l="l" t="t" r="r" b="b"/>
              <a:pathLst>
                <a:path w="1239574" h="152400">
                  <a:moveTo>
                    <a:pt x="0" y="0"/>
                  </a:moveTo>
                  <a:lnTo>
                    <a:pt x="1239574" y="0"/>
                  </a:lnTo>
                  <a:lnTo>
                    <a:pt x="123957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Freeform 11">
            <a:extLst>
              <a:ext uri="{FF2B5EF4-FFF2-40B4-BE49-F238E27FC236}">
                <a16:creationId xmlns:a16="http://schemas.microsoft.com/office/drawing/2014/main" id="{EFEA6C20-ABC3-F437-9869-EFA150EE72DF}"/>
              </a:ext>
            </a:extLst>
          </p:cNvPr>
          <p:cNvSpPr/>
          <p:nvPr/>
        </p:nvSpPr>
        <p:spPr>
          <a:xfrm>
            <a:off x="14329735" y="28289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47E8F896-B533-1483-E735-0B1DE5DE5FF7}"/>
              </a:ext>
            </a:extLst>
          </p:cNvPr>
          <p:cNvSpPr/>
          <p:nvPr/>
        </p:nvSpPr>
        <p:spPr>
          <a:xfrm>
            <a:off x="15451967" y="28089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96AD8927-9D8B-8029-52F2-0CAB430BA406}"/>
              </a:ext>
            </a:extLst>
          </p:cNvPr>
          <p:cNvSpPr/>
          <p:nvPr/>
        </p:nvSpPr>
        <p:spPr>
          <a:xfrm>
            <a:off x="16436148" y="19125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761160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81600" y="4533900"/>
            <a:ext cx="26485589" cy="10847660"/>
            <a:chOff x="0" y="0"/>
            <a:chExt cx="35314119" cy="14463546"/>
          </a:xfrm>
        </p:grpSpPr>
        <p:sp>
          <p:nvSpPr>
            <p:cNvPr id="3" name="Freeform 3"/>
            <p:cNvSpPr/>
            <p:nvPr/>
          </p:nvSpPr>
          <p:spPr>
            <a:xfrm>
              <a:off x="17517809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48514" y="2455117"/>
            <a:ext cx="10382095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dirty="0">
                <a:solidFill>
                  <a:srgbClr val="FFFFFF"/>
                </a:solidFill>
                <a:latin typeface="Poppins Bold"/>
              </a:rPr>
              <a:t>BAB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52952" y="3991696"/>
            <a:ext cx="10382095" cy="47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4000" b="1" dirty="0" err="1">
                <a:solidFill>
                  <a:srgbClr val="FFFFFF"/>
                </a:solidFill>
                <a:latin typeface="Poppins"/>
              </a:rPr>
              <a:t>Tinjauan</a:t>
            </a:r>
            <a:r>
              <a:rPr lang="en-US" sz="4000" b="1" dirty="0">
                <a:solidFill>
                  <a:srgbClr val="FFFFFF"/>
                </a:solidFill>
                <a:latin typeface="Poppins"/>
              </a:rPr>
              <a:t> Pustaka</a:t>
            </a:r>
            <a:endParaRPr lang="en-US" sz="3600" b="1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457293" y="1028700"/>
            <a:ext cx="1373414" cy="1146177"/>
          </a:xfrm>
          <a:custGeom>
            <a:avLst/>
            <a:gdLst/>
            <a:ahLst/>
            <a:cxnLst/>
            <a:rect l="l" t="t" r="r" b="b"/>
            <a:pathLst>
              <a:path w="1373414" h="1146177">
                <a:moveTo>
                  <a:pt x="0" y="0"/>
                </a:moveTo>
                <a:lnTo>
                  <a:pt x="1373414" y="0"/>
                </a:lnTo>
                <a:lnTo>
                  <a:pt x="1373414" y="1146177"/>
                </a:lnTo>
                <a:lnTo>
                  <a:pt x="0" y="1146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ECFB6225-67F3-18AF-BA34-9024DF6D24C0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40897A1A-D0E8-CFDA-CF4F-D8A7B17D6823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74FAA16-AE14-0B38-BF40-CF7CE7FFE319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666368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3971924" y="-2757020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700" y="921544"/>
            <a:ext cx="6700246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Penelitian Terdahulu</a:t>
            </a:r>
          </a:p>
        </p:txBody>
      </p:sp>
      <p:sp>
        <p:nvSpPr>
          <p:cNvPr id="19" name="Freeform 19"/>
          <p:cNvSpPr/>
          <p:nvPr/>
        </p:nvSpPr>
        <p:spPr>
          <a:xfrm rot="-1379366">
            <a:off x="15769324" y="5558227"/>
            <a:ext cx="3936210" cy="5280281"/>
          </a:xfrm>
          <a:custGeom>
            <a:avLst/>
            <a:gdLst/>
            <a:ahLst/>
            <a:cxnLst/>
            <a:rect l="l" t="t" r="r" b="b"/>
            <a:pathLst>
              <a:path w="3936210" h="5280281">
                <a:moveTo>
                  <a:pt x="0" y="0"/>
                </a:moveTo>
                <a:lnTo>
                  <a:pt x="3936210" y="0"/>
                </a:lnTo>
                <a:lnTo>
                  <a:pt x="3936210" y="5280281"/>
                </a:lnTo>
                <a:lnTo>
                  <a:pt x="0" y="5280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D212095-218B-7C53-D4A1-F3F46BB16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36218"/>
              </p:ext>
            </p:extLst>
          </p:nvPr>
        </p:nvGraphicFramePr>
        <p:xfrm>
          <a:off x="1028701" y="1738306"/>
          <a:ext cx="15049500" cy="803602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61779">
                  <a:extLst>
                    <a:ext uri="{9D8B030D-6E8A-4147-A177-3AD203B41FA5}">
                      <a16:colId xmlns:a16="http://schemas.microsoft.com/office/drawing/2014/main" val="2714257697"/>
                    </a:ext>
                  </a:extLst>
                </a:gridCol>
                <a:gridCol w="2176151">
                  <a:extLst>
                    <a:ext uri="{9D8B030D-6E8A-4147-A177-3AD203B41FA5}">
                      <a16:colId xmlns:a16="http://schemas.microsoft.com/office/drawing/2014/main" val="2381020357"/>
                    </a:ext>
                  </a:extLst>
                </a:gridCol>
                <a:gridCol w="5762423">
                  <a:extLst>
                    <a:ext uri="{9D8B030D-6E8A-4147-A177-3AD203B41FA5}">
                      <a16:colId xmlns:a16="http://schemas.microsoft.com/office/drawing/2014/main" val="372926271"/>
                    </a:ext>
                  </a:extLst>
                </a:gridCol>
                <a:gridCol w="6149147">
                  <a:extLst>
                    <a:ext uri="{9D8B030D-6E8A-4147-A177-3AD203B41FA5}">
                      <a16:colId xmlns:a16="http://schemas.microsoft.com/office/drawing/2014/main" val="2538655005"/>
                    </a:ext>
                  </a:extLst>
                </a:gridCol>
              </a:tblGrid>
              <a:tr h="3029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No</a:t>
                      </a:r>
                      <a:endParaRPr lang="en-ID" sz="1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25807" marB="25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Penulis</a:t>
                      </a:r>
                      <a:endParaRPr lang="en-ID" sz="1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25807" marB="25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Judul</a:t>
                      </a:r>
                      <a:endParaRPr lang="en-ID" sz="1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25807" marB="25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Hasil</a:t>
                      </a:r>
                      <a:endParaRPr lang="en-ID" sz="1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25807" marB="25807"/>
                </a:tc>
                <a:extLst>
                  <a:ext uri="{0D108BD9-81ED-4DB2-BD59-A6C34878D82A}">
                    <a16:rowId xmlns:a16="http://schemas.microsoft.com/office/drawing/2014/main" val="3210684624"/>
                  </a:ext>
                </a:extLst>
              </a:tr>
              <a:tr h="355837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</a:t>
                      </a:r>
                      <a:endParaRPr lang="en-ID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(Nada, 2022)</a:t>
                      </a:r>
                      <a:endParaRPr lang="en-ID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indent="25209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Perbandingan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Matriks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Pembobot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Spasial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Menggunakan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Metode Spatial Autoregressive Model (SAR) pada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Kasus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Stunting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Balita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Usia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0-59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Bulan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di Indonesia Tahun 2021</a:t>
                      </a:r>
                      <a:endParaRPr lang="en-ID" sz="2000" dirty="0">
                        <a:effectLst/>
                        <a:latin typeface="Poppins" panose="00000500000000000000" pitchFamily="2" charset="0"/>
                        <a:ea typeface="Yu Mincho" panose="02020400000000000000" pitchFamily="18" charset="-128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Hasil penelitian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tersebut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menyimpulkan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bahwa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metode SAR dengan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matriks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queen contiguity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modifikasi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adalah model yang lebih optimal.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Variabel-variabel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dengan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pengaruh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yang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signifikan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adalah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persentase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balita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berat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badan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lahir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rendah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(BBLR),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persentase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inisiasi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menyusu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dini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,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persentase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imunisasi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dasar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lengkap (IDL),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persentase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pemberian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vitamin A, dan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persentase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keluarga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dengan akses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sanitasi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layak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.</a:t>
                      </a:r>
                      <a:endParaRPr lang="en-ID" sz="1800" b="1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3144994786"/>
                  </a:ext>
                </a:extLst>
              </a:tr>
              <a:tr h="212194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</a:t>
                      </a:r>
                      <a:endParaRPr lang="en-ID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Oktaviana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et al., 2023)</a:t>
                      </a:r>
                      <a:endParaRPr lang="en-ID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Pemodelan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Spatial Autoregressive Quantile Regression (SARQR)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Menggunakan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Pembobot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Queen Contiguity pada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Kasus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Stunting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Balita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di Indonesia</a:t>
                      </a:r>
                      <a:endParaRPr lang="en-ID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spc="-3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Hasil penelitian </a:t>
                      </a:r>
                      <a:r>
                        <a:rPr lang="en-US" sz="1800" spc="-3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tersebut</a:t>
                      </a:r>
                      <a:r>
                        <a:rPr lang="en-US" sz="1800" spc="-3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spc="-3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menyimpulkan</a:t>
                      </a:r>
                      <a:r>
                        <a:rPr lang="en-US" sz="1800" spc="-3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bahwa dengan </a:t>
                      </a:r>
                      <a:r>
                        <a:rPr lang="en-US" sz="1800" spc="-3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menggunakan</a:t>
                      </a:r>
                      <a:r>
                        <a:rPr lang="en-US" sz="1800" spc="-3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metode SARQR, </a:t>
                      </a:r>
                      <a:r>
                        <a:rPr lang="en-US" sz="1800" b="1" spc="-3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variabel-variabel</a:t>
                      </a:r>
                      <a:r>
                        <a:rPr lang="en-US" sz="1800" spc="-3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yang </a:t>
                      </a:r>
                      <a:r>
                        <a:rPr lang="en-US" sz="1800" spc="-3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berpengaruh</a:t>
                      </a:r>
                      <a:r>
                        <a:rPr lang="en-US" sz="1800" spc="-3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spc="-3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signifikana</a:t>
                      </a:r>
                      <a:r>
                        <a:rPr lang="en-US" sz="1800" spc="-3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adalah </a:t>
                      </a:r>
                      <a:r>
                        <a:rPr lang="en-US" sz="1800" b="1" spc="-3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persentase</a:t>
                      </a:r>
                      <a:r>
                        <a:rPr lang="en-US" sz="1800" b="1" spc="-3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spc="-3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imunisasi</a:t>
                      </a:r>
                      <a:r>
                        <a:rPr lang="en-US" sz="1800" b="1" spc="-3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spc="-3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dasar</a:t>
                      </a:r>
                      <a:r>
                        <a:rPr lang="en-US" sz="1800" b="1" spc="-3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lengkap (IDL), </a:t>
                      </a:r>
                      <a:r>
                        <a:rPr lang="en-US" sz="1800" b="1" spc="-3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persentase</a:t>
                      </a:r>
                      <a:r>
                        <a:rPr lang="en-US" sz="1800" b="1" spc="-3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spc="-3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bayi</a:t>
                      </a:r>
                      <a:r>
                        <a:rPr lang="en-US" sz="1800" b="1" spc="-3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spc="-3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berat</a:t>
                      </a:r>
                      <a:r>
                        <a:rPr lang="en-US" sz="1800" b="1" spc="-3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badan </a:t>
                      </a:r>
                      <a:r>
                        <a:rPr lang="en-US" sz="1800" b="1" spc="-3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lahir</a:t>
                      </a:r>
                      <a:r>
                        <a:rPr lang="en-US" sz="1800" b="1" spc="-3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spc="-3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rendah</a:t>
                      </a:r>
                      <a:r>
                        <a:rPr lang="en-US" sz="1800" b="1" spc="-3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(BBLR), dan </a:t>
                      </a:r>
                      <a:r>
                        <a:rPr lang="en-US" sz="1800" b="1" spc="-3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persentase</a:t>
                      </a:r>
                      <a:r>
                        <a:rPr lang="en-US" sz="1800" b="1" spc="-3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spc="-3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perempuan</a:t>
                      </a:r>
                      <a:r>
                        <a:rPr lang="en-US" sz="1800" b="1" spc="-3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yang </a:t>
                      </a:r>
                      <a:r>
                        <a:rPr lang="en-US" sz="1800" b="1" spc="-3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pernah</a:t>
                      </a:r>
                      <a:r>
                        <a:rPr lang="en-US" sz="1800" b="1" spc="-3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spc="-3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kawin</a:t>
                      </a:r>
                      <a:r>
                        <a:rPr lang="en-US" sz="1800" b="1" spc="-3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di </a:t>
                      </a:r>
                      <a:r>
                        <a:rPr lang="en-US" sz="1800" b="1" spc="-3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bawah</a:t>
                      </a:r>
                      <a:r>
                        <a:rPr lang="en-US" sz="1800" b="1" spc="-3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spc="-3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umur</a:t>
                      </a:r>
                      <a:r>
                        <a:rPr lang="en-US" sz="1800" b="1" spc="-3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18 tahun.</a:t>
                      </a:r>
                      <a:endParaRPr lang="en-ID" sz="2000" b="1" dirty="0">
                        <a:effectLst/>
                        <a:latin typeface="Poppins" panose="00000500000000000000" pitchFamily="2" charset="0"/>
                        <a:ea typeface="Yu Mincho" panose="02020400000000000000" pitchFamily="18" charset="-128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6636227"/>
                  </a:ext>
                </a:extLst>
              </a:tr>
              <a:tr h="205279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</a:t>
                      </a:r>
                      <a:endParaRPr lang="en-ID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Dwipalupi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, 2023)</a:t>
                      </a:r>
                      <a:endParaRPr lang="en-ID" sz="1800" dirty="0">
                        <a:effectLst/>
                        <a:latin typeface="Poppins" panose="00000500000000000000" pitchFamily="2" charset="0"/>
                        <a:ea typeface="Yu Mincho" panose="02020400000000000000" pitchFamily="18" charset="-128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Analisis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Faktor-Faktor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yang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Mempengaruhi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Jumlah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Balita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Stunting di Kota Surabaya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Menggunakan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Model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Regresi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Data Count</a:t>
                      </a:r>
                      <a:endParaRPr lang="en-ID" sz="2000" dirty="0">
                        <a:effectLst/>
                        <a:latin typeface="Poppins" panose="00000500000000000000" pitchFamily="2" charset="0"/>
                        <a:ea typeface="Yu Mincho" panose="02020400000000000000" pitchFamily="18" charset="-128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Hasil penelitian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tersebut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menyimpulkan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bahwa model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regresi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terbaik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adalah model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regresi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binomial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negatif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dengan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variabel-variabel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yang 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signifikan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adalah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persentase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bayi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berat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badan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lahir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rendah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(BBLR), dan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persentase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ibu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hamil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mendapatkan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Tablet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Tambah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Darah (TTD)</a:t>
                      </a:r>
                      <a:endParaRPr lang="en-ID" sz="1800" b="1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1715866279"/>
                  </a:ext>
                </a:extLst>
              </a:tr>
            </a:tbl>
          </a:graphicData>
        </a:graphic>
      </p:graphicFrame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9911066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3971924" y="-2757020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700" y="921544"/>
            <a:ext cx="6700246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Penelitian Terdahulu</a:t>
            </a:r>
          </a:p>
        </p:txBody>
      </p:sp>
      <p:sp>
        <p:nvSpPr>
          <p:cNvPr id="19" name="Freeform 19"/>
          <p:cNvSpPr/>
          <p:nvPr/>
        </p:nvSpPr>
        <p:spPr>
          <a:xfrm rot="-1379366">
            <a:off x="15769324" y="5558227"/>
            <a:ext cx="3936210" cy="5280281"/>
          </a:xfrm>
          <a:custGeom>
            <a:avLst/>
            <a:gdLst/>
            <a:ahLst/>
            <a:cxnLst/>
            <a:rect l="l" t="t" r="r" b="b"/>
            <a:pathLst>
              <a:path w="3936210" h="5280281">
                <a:moveTo>
                  <a:pt x="0" y="0"/>
                </a:moveTo>
                <a:lnTo>
                  <a:pt x="3936210" y="0"/>
                </a:lnTo>
                <a:lnTo>
                  <a:pt x="3936210" y="5280281"/>
                </a:lnTo>
                <a:lnTo>
                  <a:pt x="0" y="5280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285E85-CA13-5761-6CBE-E048B4149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240037"/>
              </p:ext>
            </p:extLst>
          </p:nvPr>
        </p:nvGraphicFramePr>
        <p:xfrm>
          <a:off x="1061356" y="1866900"/>
          <a:ext cx="14712044" cy="777240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93178">
                  <a:extLst>
                    <a:ext uri="{9D8B030D-6E8A-4147-A177-3AD203B41FA5}">
                      <a16:colId xmlns:a16="http://schemas.microsoft.com/office/drawing/2014/main" val="580414029"/>
                    </a:ext>
                  </a:extLst>
                </a:gridCol>
                <a:gridCol w="3120736">
                  <a:extLst>
                    <a:ext uri="{9D8B030D-6E8A-4147-A177-3AD203B41FA5}">
                      <a16:colId xmlns:a16="http://schemas.microsoft.com/office/drawing/2014/main" val="2380293482"/>
                    </a:ext>
                  </a:extLst>
                </a:gridCol>
                <a:gridCol w="3568673">
                  <a:extLst>
                    <a:ext uri="{9D8B030D-6E8A-4147-A177-3AD203B41FA5}">
                      <a16:colId xmlns:a16="http://schemas.microsoft.com/office/drawing/2014/main" val="4274940441"/>
                    </a:ext>
                  </a:extLst>
                </a:gridCol>
                <a:gridCol w="6729457">
                  <a:extLst>
                    <a:ext uri="{9D8B030D-6E8A-4147-A177-3AD203B41FA5}">
                      <a16:colId xmlns:a16="http://schemas.microsoft.com/office/drawing/2014/main" val="1200372211"/>
                    </a:ext>
                  </a:extLst>
                </a:gridCol>
              </a:tblGrid>
              <a:tr h="44025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No</a:t>
                      </a:r>
                      <a:endParaRPr lang="en-ID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Penulis</a:t>
                      </a:r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endParaRPr lang="en-ID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Judul</a:t>
                      </a:r>
                      <a:endParaRPr lang="en-ID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Hasil</a:t>
                      </a:r>
                      <a:endParaRPr lang="en-ID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369525"/>
                  </a:ext>
                </a:extLst>
              </a:tr>
              <a:tr h="17981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</a:t>
                      </a:r>
                      <a:endParaRPr lang="en-ID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Choirunnisa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, 2023)</a:t>
                      </a:r>
                      <a:endParaRPr lang="en-ID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Analisis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Faktor-Faktor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yang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Mempengaruhi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Prevalensi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Stunting pada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Balita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di Indonesia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Menggunakan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Regresi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Data Panel</a:t>
                      </a:r>
                      <a:endParaRPr lang="en-ID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25807" marB="2580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Hasil penelitian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tersebut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menyimpulkan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bahwa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variabel-variabel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dengan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pengaruh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yang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signifikan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adalah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persentase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balita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gizi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buruk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,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persentase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rumah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tangga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memiliki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akses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sanitasi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layak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, dan rata-rata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pengeluaran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per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kapita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rumah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tangga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untuk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makanan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.</a:t>
                      </a:r>
                      <a:endParaRPr lang="en-ID" sz="1800" b="1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25807" marB="25807" anchor="ctr"/>
                </a:tc>
                <a:extLst>
                  <a:ext uri="{0D108BD9-81ED-4DB2-BD59-A6C34878D82A}">
                    <a16:rowId xmlns:a16="http://schemas.microsoft.com/office/drawing/2014/main" val="1573503793"/>
                  </a:ext>
                </a:extLst>
              </a:tr>
              <a:tr h="30767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</a:t>
                      </a:r>
                      <a:endParaRPr lang="en-ID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Anindita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, 2018)</a:t>
                      </a:r>
                      <a:endParaRPr lang="en-ID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Pemodelan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Persentase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Balita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Stunting di Indonesia dengan Metode Regresi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Nonparametrik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Spline Truncated</a:t>
                      </a:r>
                      <a:endParaRPr lang="en-ID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Hasil penelitian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tersebut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menyimpulkan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bahwa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variabel-variabel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dengan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pengaruh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yang 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signifikan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adalah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persentase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balita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yang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menerima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imunisasi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lengkap,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persentase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balita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yang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menerima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ASI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selama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6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bulan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,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persentase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ibu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hamil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dengan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risiko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KEK (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Kekurangan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Energi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Kronis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),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persentase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bayi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yang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lahir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mendapatkan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IMD (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Inisiasi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Menyusui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Dini), dan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persentase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rumah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tangga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dengan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sanitasi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yang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memadai</a:t>
                      </a:r>
                      <a:endParaRPr lang="en-ID" sz="1800" b="1" dirty="0">
                        <a:effectLst/>
                        <a:latin typeface="Poppins" panose="00000500000000000000" pitchFamily="2" charset="0"/>
                        <a:ea typeface="Yu Mincho" panose="02020400000000000000" pitchFamily="18" charset="-128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7569639"/>
                  </a:ext>
                </a:extLst>
              </a:tr>
              <a:tr h="24572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</a:t>
                      </a:r>
                      <a:endParaRPr lang="en-ID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25209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Revildy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et al., 2020)</a:t>
                      </a:r>
                      <a:endParaRPr lang="en-ID" sz="1800" dirty="0">
                        <a:effectLst/>
                        <a:latin typeface="Poppins" panose="00000500000000000000" pitchFamily="2" charset="0"/>
                        <a:ea typeface="Yu Mincho" panose="02020400000000000000" pitchFamily="18" charset="-128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5209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Pemodelan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Spatial Error Model (SEM) Angka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Prevalensi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Balita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Pendek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(Stunting) di Indonesia Tahun 2018</a:t>
                      </a:r>
                      <a:endParaRPr lang="en-ID" sz="1800" dirty="0">
                        <a:effectLst/>
                        <a:latin typeface="Poppins" panose="00000500000000000000" pitchFamily="2" charset="0"/>
                        <a:ea typeface="Yu Mincho" panose="02020400000000000000" pitchFamily="18" charset="-128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Hasil penelitian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tersebut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menyimpulkan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bahwa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variabel-variabel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dengan </a:t>
                      </a:r>
                      <a:r>
                        <a:rPr lang="en-US" sz="1800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pengaruh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yang signifikan adalah 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rata-rata lama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sekolah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,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inisiasi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menyusu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dini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(IMD),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persentase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rumah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tangga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dengan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dengan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akses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sanitasi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layak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,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persentase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tempat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pengelolaan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makanan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(TPM) yang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memenuhi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syarat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kesehatan</a:t>
                      </a:r>
                      <a:r>
                        <a:rPr lang="en-US" sz="18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, dan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proporsi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anak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umur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0-23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bulan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yang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pernah</a:t>
                      </a:r>
                      <a:r>
                        <a:rPr lang="en-US" sz="18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disusui</a:t>
                      </a:r>
                      <a:endParaRPr lang="en-ID" sz="1800" b="1" dirty="0">
                        <a:effectLst/>
                        <a:latin typeface="Poppins" panose="00000500000000000000" pitchFamily="2" charset="0"/>
                        <a:ea typeface="Yu Mincho" panose="02020400000000000000" pitchFamily="18" charset="-128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8263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5768955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3971924" y="-2757020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D510F58C-4AA9-D5A2-4831-89697090B549}"/>
              </a:ext>
            </a:extLst>
          </p:cNvPr>
          <p:cNvSpPr/>
          <p:nvPr/>
        </p:nvSpPr>
        <p:spPr>
          <a:xfrm>
            <a:off x="2532289" y="3920195"/>
            <a:ext cx="8463644" cy="1079054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8025159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Regresi Linier </a:t>
            </a: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Berganda</a:t>
            </a:r>
            <a:endParaRPr lang="en-US" sz="4800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F6E892-10DF-1565-D2B1-87450E8A7F75}"/>
              </a:ext>
            </a:extLst>
          </p:cNvPr>
          <p:cNvGrpSpPr/>
          <p:nvPr/>
        </p:nvGrpSpPr>
        <p:grpSpPr>
          <a:xfrm>
            <a:off x="1061356" y="20955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F978B1E-1EC3-A06F-73FA-96DD3A0C883C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9417230-DFD2-B7DE-39AC-47D3DECCFEF4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2">
                <a:extLst>
                  <a:ext uri="{FF2B5EF4-FFF2-40B4-BE49-F238E27FC236}">
                    <a16:creationId xmlns:a16="http://schemas.microsoft.com/office/drawing/2014/main" id="{C69CA3B3-EBEB-4C73-6190-94FAEB9B0541}"/>
                  </a:ext>
                </a:extLst>
              </p:cNvPr>
              <p:cNvSpPr txBox="1"/>
              <p:nvPr/>
            </p:nvSpPr>
            <p:spPr>
              <a:xfrm>
                <a:off x="2532289" y="2040344"/>
                <a:ext cx="14079311" cy="135723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3521"/>
                  </a:lnSpc>
                </a:pP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Regresi linear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berganda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adalah metode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statistik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yang digunakan untuk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memahami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hubungan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antara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satu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variabel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dependen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(Y) dengan dua atau lebih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variabel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independen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D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D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(Draper &amp; Smith, 1998)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. </a:t>
                </a:r>
                <a:endParaRPr lang="en-US" sz="2400" dirty="0">
                  <a:solidFill>
                    <a:srgbClr val="5B544C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8" name="TextBox 12">
                <a:extLst>
                  <a:ext uri="{FF2B5EF4-FFF2-40B4-BE49-F238E27FC236}">
                    <a16:creationId xmlns:a16="http://schemas.microsoft.com/office/drawing/2014/main" id="{C69CA3B3-EBEB-4C73-6190-94FAEB9B0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289" y="2040344"/>
                <a:ext cx="14079311" cy="1357231"/>
              </a:xfrm>
              <a:prstGeom prst="rect">
                <a:avLst/>
              </a:prstGeom>
              <a:blipFill>
                <a:blip r:embed="rId9"/>
                <a:stretch>
                  <a:fillRect l="-1299" t="-3153" r="-1299" b="-1036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4CBE72-D101-55BF-D6D4-4433E0EE8122}"/>
                  </a:ext>
                </a:extLst>
              </p:cNvPr>
              <p:cNvSpPr txBox="1"/>
              <p:nvPr/>
            </p:nvSpPr>
            <p:spPr>
              <a:xfrm>
                <a:off x="1884301" y="4181505"/>
                <a:ext cx="9211376" cy="55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ID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D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ID" sz="28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D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ID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ID" sz="28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D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D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ID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ID" sz="28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D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D" sz="2800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ID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ID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ID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ID" sz="2800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ID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ID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D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4CBE72-D101-55BF-D6D4-4433E0EE8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301" y="4181505"/>
                <a:ext cx="9211376" cy="5564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DF7473-E109-2DA3-ECF1-24867CE7B905}"/>
              </a:ext>
            </a:extLst>
          </p:cNvPr>
          <p:cNvSpPr/>
          <p:nvPr/>
        </p:nvSpPr>
        <p:spPr>
          <a:xfrm>
            <a:off x="1143000" y="5549062"/>
            <a:ext cx="14173200" cy="402594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5">
                <a:extLst>
                  <a:ext uri="{FF2B5EF4-FFF2-40B4-BE49-F238E27FC236}">
                    <a16:creationId xmlns:a16="http://schemas.microsoft.com/office/drawing/2014/main" id="{1324469E-D23C-6D91-6279-79F5210927F3}"/>
                  </a:ext>
                </a:extLst>
              </p:cNvPr>
              <p:cNvSpPr txBox="1"/>
              <p:nvPr/>
            </p:nvSpPr>
            <p:spPr>
              <a:xfrm>
                <a:off x="1371600" y="5680944"/>
                <a:ext cx="13522900" cy="36580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Dimana:</a:t>
                </a:r>
                <a:endParaRPr lang="en-ID" sz="24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	: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nilai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pengamatan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variabel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dependen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pada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pengamatan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ke-</a:t>
                </a:r>
                <a:r>
                  <a:rPr lang="en-US" sz="2400" i="1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i</a:t>
                </a:r>
                <a:endParaRPr lang="en-ID" sz="24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	: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nilai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intersep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model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regresi</a:t>
                </a:r>
                <a:endParaRPr lang="en-ID" sz="24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	: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Koefisien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regresi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dari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variabel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independen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ke-</a:t>
                </a:r>
                <a:r>
                  <a:rPr lang="en-US" sz="2400" i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k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.</a:t>
                </a:r>
                <a:endParaRPr lang="en-ID" sz="24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marL="269875" indent="-1905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	: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nilai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observasi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variabel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prediktor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ke-</a:t>
                </a:r>
                <a:r>
                  <a:rPr lang="en-US" sz="2400" i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k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pada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pengamatan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ke-</a:t>
                </a:r>
                <a:r>
                  <a:rPr lang="en-US" sz="2400" i="1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i</a:t>
                </a:r>
                <a:r>
                  <a:rPr lang="en-US" sz="2400" i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, 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dengan k = 1, 2, …, </a:t>
                </a:r>
                <a:r>
                  <a:rPr lang="en-US" sz="2400" i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p</a:t>
                </a:r>
                <a:endParaRPr lang="en-ID" sz="24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400" dirty="0">
                    <a:solidFill>
                      <a:srgbClr val="FAF2EA"/>
                    </a:solidFill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  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: residual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pengamatan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ke-</a:t>
                </a:r>
                <a:r>
                  <a:rPr lang="en-US" sz="2400" i="1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i</a:t>
                </a:r>
                <a:r>
                  <a:rPr lang="en-US" sz="2400" i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dengan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mengasumsikan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bahwa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setiap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elemen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bersifat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400" dirty="0">
                    <a:solidFill>
                      <a:srgbClr val="FAF2EA"/>
                    </a:solidFill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independen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,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identik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, dan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mengikuti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distribusi normal, dengan rata-rata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nol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dan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varians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atau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𝐼𝐼𝐷𝑁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(0,</m:t>
                    </m:r>
                    <m:sSup>
                      <m:sSupPr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.</a:t>
                </a:r>
                <a:endParaRPr lang="en-ID" sz="24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11" name="TextBox 15">
                <a:extLst>
                  <a:ext uri="{FF2B5EF4-FFF2-40B4-BE49-F238E27FC236}">
                    <a16:creationId xmlns:a16="http://schemas.microsoft.com/office/drawing/2014/main" id="{1324469E-D23C-6D91-6279-79F521092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680944"/>
                <a:ext cx="13522900" cy="3658053"/>
              </a:xfrm>
              <a:prstGeom prst="rect">
                <a:avLst/>
              </a:prstGeom>
              <a:blipFill>
                <a:blip r:embed="rId11"/>
                <a:stretch>
                  <a:fillRect l="-1353" t="-2333" r="-1353" b="-41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05122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3971924" y="-2757020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Uji Parameter Regresi Linier </a:t>
            </a: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Berganda</a:t>
            </a:r>
            <a:endParaRPr lang="en-US" sz="4800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F6E892-10DF-1565-D2B1-87450E8A7F75}"/>
              </a:ext>
            </a:extLst>
          </p:cNvPr>
          <p:cNvGrpSpPr/>
          <p:nvPr/>
        </p:nvGrpSpPr>
        <p:grpSpPr>
          <a:xfrm>
            <a:off x="1061356" y="20955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F978B1E-1EC3-A06F-73FA-96DD3A0C883C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9417230-DFD2-B7DE-39AC-47D3DECCFEF4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8" name="TextBox 12">
            <a:extLst>
              <a:ext uri="{FF2B5EF4-FFF2-40B4-BE49-F238E27FC236}">
                <a16:creationId xmlns:a16="http://schemas.microsoft.com/office/drawing/2014/main" id="{C69CA3B3-EBEB-4C73-6190-94FAEB9B0541}"/>
              </a:ext>
            </a:extLst>
          </p:cNvPr>
          <p:cNvSpPr txBox="1"/>
          <p:nvPr/>
        </p:nvSpPr>
        <p:spPr>
          <a:xfrm>
            <a:off x="2532289" y="2040344"/>
            <a:ext cx="14079311" cy="1357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21"/>
              </a:lnSpc>
            </a:pPr>
            <a:r>
              <a:rPr lang="en-US" sz="24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Uji parameter regresi linear </a:t>
            </a:r>
            <a:r>
              <a:rPr lang="en-US" sz="24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berganda</a:t>
            </a:r>
            <a:r>
              <a:rPr lang="en-US" sz="24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merupakan </a:t>
            </a:r>
            <a:r>
              <a:rPr lang="en-US" sz="24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langkah</a:t>
            </a:r>
            <a:r>
              <a:rPr lang="en-US" sz="24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untuk menguji </a:t>
            </a:r>
            <a:r>
              <a:rPr lang="en-US" sz="24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signifikansi</a:t>
            </a:r>
            <a:r>
              <a:rPr lang="en-US" sz="24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pengaruh</a:t>
            </a:r>
            <a:r>
              <a:rPr lang="en-US" sz="24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variabel </a:t>
            </a:r>
            <a:r>
              <a:rPr lang="en-US" sz="24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prediktor</a:t>
            </a:r>
            <a:r>
              <a:rPr lang="en-US" sz="24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terhadap variabel respon. Pengujian ini dilakukan dengan 2 metode, secara serentak dan juga secara </a:t>
            </a:r>
            <a:r>
              <a:rPr lang="en-US" sz="24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parsial</a:t>
            </a:r>
            <a:r>
              <a:rPr lang="en-US" sz="24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56C2F725-B83A-809A-6DC9-EED146BCC6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5437409"/>
                  </p:ext>
                </p:extLst>
              </p:nvPr>
            </p:nvGraphicFramePr>
            <p:xfrm>
              <a:off x="1141335" y="4313715"/>
              <a:ext cx="10669665" cy="4233511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133935">
                      <a:extLst>
                        <a:ext uri="{9D8B030D-6E8A-4147-A177-3AD203B41FA5}">
                          <a16:colId xmlns:a16="http://schemas.microsoft.com/office/drawing/2014/main" val="771528743"/>
                        </a:ext>
                      </a:extLst>
                    </a:gridCol>
                    <a:gridCol w="1333523">
                      <a:extLst>
                        <a:ext uri="{9D8B030D-6E8A-4147-A177-3AD203B41FA5}">
                          <a16:colId xmlns:a16="http://schemas.microsoft.com/office/drawing/2014/main" val="1206275945"/>
                        </a:ext>
                      </a:extLst>
                    </a:gridCol>
                    <a:gridCol w="2934344">
                      <a:extLst>
                        <a:ext uri="{9D8B030D-6E8A-4147-A177-3AD203B41FA5}">
                          <a16:colId xmlns:a16="http://schemas.microsoft.com/office/drawing/2014/main" val="813874708"/>
                        </a:ext>
                      </a:extLst>
                    </a:gridCol>
                    <a:gridCol w="2425438">
                      <a:extLst>
                        <a:ext uri="{9D8B030D-6E8A-4147-A177-3AD203B41FA5}">
                          <a16:colId xmlns:a16="http://schemas.microsoft.com/office/drawing/2014/main" val="605915096"/>
                        </a:ext>
                      </a:extLst>
                    </a:gridCol>
                    <a:gridCol w="1842425">
                      <a:extLst>
                        <a:ext uri="{9D8B030D-6E8A-4147-A177-3AD203B41FA5}">
                          <a16:colId xmlns:a16="http://schemas.microsoft.com/office/drawing/2014/main" val="2432916126"/>
                        </a:ext>
                      </a:extLst>
                    </a:gridCol>
                  </a:tblGrid>
                  <a:tr h="717286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dirty="0" err="1">
                              <a:effectLst/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Sumber</a:t>
                          </a:r>
                          <a:r>
                            <a:rPr lang="en-US" sz="2000" b="1" dirty="0">
                              <a:effectLst/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r>
                            <a:rPr lang="en-US" sz="2000" b="1" dirty="0" err="1">
                              <a:effectLst/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Variasi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Roboto" panose="02000000000000000000" pitchFamily="2" charset="0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dirty="0" err="1">
                              <a:effectLst/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Derajat</a:t>
                          </a:r>
                          <a:r>
                            <a:rPr lang="en-US" sz="2000" b="1" dirty="0">
                              <a:effectLst/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 Bebas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Roboto" panose="02000000000000000000" pitchFamily="2" charset="0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Jumlah </a:t>
                          </a:r>
                          <a:r>
                            <a:rPr lang="en-US" sz="2000" b="1" dirty="0" err="1">
                              <a:effectLst/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Kuadrat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Roboto" panose="02000000000000000000" pitchFamily="2" charset="0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Rata-rata </a:t>
                          </a:r>
                          <a:r>
                            <a:rPr lang="en-US" sz="2000" b="1" dirty="0" err="1">
                              <a:effectLst/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Kuadrat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Roboto" panose="02000000000000000000" pitchFamily="2" charset="0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F-</a:t>
                          </a:r>
                          <a:r>
                            <a:rPr lang="en-US" sz="2000" b="1" dirty="0" err="1">
                              <a:effectLst/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Hitung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Roboto" panose="02000000000000000000" pitchFamily="2" charset="0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85455135"/>
                      </a:ext>
                    </a:extLst>
                  </a:tr>
                  <a:tr h="11720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err="1"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Regresi</a:t>
                          </a:r>
                          <a:endParaRPr lang="en-ID" sz="2000" b="0" dirty="0">
                            <a:latin typeface="Poppins" panose="00000500000000000000" pitchFamily="2" charset="0"/>
                            <a:ea typeface="Roboto" panose="02000000000000000000" pitchFamily="2" charset="0"/>
                            <a:cs typeface="Poppins" panose="000005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dirty="0">
                              <a:effectLst/>
                              <a:latin typeface="Poppins" panose="00000500000000000000" pitchFamily="2" charset="0"/>
                              <a:ea typeface="Yu Mincho" panose="02020400000000000000" pitchFamily="18" charset="-128"/>
                              <a:cs typeface="Poppins" panose="00000500000000000000" pitchFamily="2" charset="0"/>
                            </a:rPr>
                            <a:t>p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𝑆𝑆𝑅</m:t>
                                </m:r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ID" sz="2000" i="1"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ID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Yu Mincho" panose="02020400000000000000" pitchFamily="18" charset="-128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Yu Mincho" panose="02020400000000000000" pitchFamily="18" charset="-128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Yu Mincho" panose="02020400000000000000" pitchFamily="18" charset="-128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nary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sSup>
                                  <m:sSup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𝑀𝑆𝑅</m:t>
                                </m:r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𝑆𝑆𝑅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ID" sz="2000">
                            <a:latin typeface="Poppins" panose="00000500000000000000" pitchFamily="2" charset="0"/>
                            <a:cs typeface="Poppins" panose="00000500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1864292"/>
                      </a:ext>
                    </a:extLst>
                  </a:tr>
                  <a:tr h="11720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1" dirty="0"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Error</a:t>
                          </a:r>
                          <a:endParaRPr lang="en-ID" sz="2000" b="0" i="1" dirty="0">
                            <a:latin typeface="Poppins" panose="00000500000000000000" pitchFamily="2" charset="0"/>
                            <a:ea typeface="Roboto" panose="02000000000000000000" pitchFamily="2" charset="0"/>
                            <a:cs typeface="Poppins" panose="000005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dirty="0">
                              <a:effectLst/>
                              <a:latin typeface="Poppins" panose="00000500000000000000" pitchFamily="2" charset="0"/>
                              <a:ea typeface="Yu Mincho" panose="02020400000000000000" pitchFamily="18" charset="-128"/>
                              <a:cs typeface="Poppins" panose="00000500000000000000" pitchFamily="2" charset="0"/>
                            </a:rPr>
                            <a:t>n-p-1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𝑆𝑆𝐸</m:t>
                                </m:r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ID" sz="2000" i="1"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ID" sz="2000" i="1"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sSup>
                                  <m:sSup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𝑀𝑆𝐸</m:t>
                                </m:r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h𝑖𝑡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𝑀𝑆𝑅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𝑀𝑆𝐸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98075697"/>
                      </a:ext>
                    </a:extLst>
                  </a:tr>
                  <a:tr h="11720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Total</a:t>
                          </a:r>
                          <a:endParaRPr lang="en-ID" sz="2000" b="0" dirty="0">
                            <a:latin typeface="Poppins" panose="00000500000000000000" pitchFamily="2" charset="0"/>
                            <a:ea typeface="Roboto" panose="02000000000000000000" pitchFamily="2" charset="0"/>
                            <a:cs typeface="Poppins" panose="000005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dirty="0">
                              <a:effectLst/>
                              <a:latin typeface="Poppins" panose="00000500000000000000" pitchFamily="2" charset="0"/>
                              <a:ea typeface="Yu Mincho" panose="02020400000000000000" pitchFamily="18" charset="-128"/>
                              <a:cs typeface="Poppins" panose="00000500000000000000" pitchFamily="2" charset="0"/>
                            </a:rPr>
                            <a:t>n-1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𝑆𝑆𝑇</m:t>
                                </m:r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= 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ID" sz="2000" i="1"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sSup>
                                  <m:sSup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ID" sz="2000" dirty="0">
                            <a:latin typeface="Poppins" panose="00000500000000000000" pitchFamily="2" charset="0"/>
                            <a:cs typeface="Poppins" panose="00000500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D" sz="2000" dirty="0">
                            <a:latin typeface="Poppins" panose="00000500000000000000" pitchFamily="2" charset="0"/>
                            <a:cs typeface="Poppins" panose="00000500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21987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56C2F725-B83A-809A-6DC9-EED146BCC6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5437409"/>
                  </p:ext>
                </p:extLst>
              </p:nvPr>
            </p:nvGraphicFramePr>
            <p:xfrm>
              <a:off x="1141335" y="4313715"/>
              <a:ext cx="10669665" cy="4233511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133935">
                      <a:extLst>
                        <a:ext uri="{9D8B030D-6E8A-4147-A177-3AD203B41FA5}">
                          <a16:colId xmlns:a16="http://schemas.microsoft.com/office/drawing/2014/main" val="771528743"/>
                        </a:ext>
                      </a:extLst>
                    </a:gridCol>
                    <a:gridCol w="1333523">
                      <a:extLst>
                        <a:ext uri="{9D8B030D-6E8A-4147-A177-3AD203B41FA5}">
                          <a16:colId xmlns:a16="http://schemas.microsoft.com/office/drawing/2014/main" val="1206275945"/>
                        </a:ext>
                      </a:extLst>
                    </a:gridCol>
                    <a:gridCol w="2934344">
                      <a:extLst>
                        <a:ext uri="{9D8B030D-6E8A-4147-A177-3AD203B41FA5}">
                          <a16:colId xmlns:a16="http://schemas.microsoft.com/office/drawing/2014/main" val="813874708"/>
                        </a:ext>
                      </a:extLst>
                    </a:gridCol>
                    <a:gridCol w="2425438">
                      <a:extLst>
                        <a:ext uri="{9D8B030D-6E8A-4147-A177-3AD203B41FA5}">
                          <a16:colId xmlns:a16="http://schemas.microsoft.com/office/drawing/2014/main" val="605915096"/>
                        </a:ext>
                      </a:extLst>
                    </a:gridCol>
                    <a:gridCol w="1842425">
                      <a:extLst>
                        <a:ext uri="{9D8B030D-6E8A-4147-A177-3AD203B41FA5}">
                          <a16:colId xmlns:a16="http://schemas.microsoft.com/office/drawing/2014/main" val="2432916126"/>
                        </a:ext>
                      </a:extLst>
                    </a:gridCol>
                  </a:tblGrid>
                  <a:tr h="717286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dirty="0" err="1">
                              <a:effectLst/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Sumber</a:t>
                          </a:r>
                          <a:r>
                            <a:rPr lang="en-US" sz="2000" b="1" dirty="0">
                              <a:effectLst/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r>
                            <a:rPr lang="en-US" sz="2000" b="1" dirty="0" err="1">
                              <a:effectLst/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Variasi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Roboto" panose="02000000000000000000" pitchFamily="2" charset="0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dirty="0" err="1">
                              <a:effectLst/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Derajat</a:t>
                          </a:r>
                          <a:r>
                            <a:rPr lang="en-US" sz="2000" b="1" dirty="0">
                              <a:effectLst/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 Bebas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Roboto" panose="02000000000000000000" pitchFamily="2" charset="0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Jumlah </a:t>
                          </a:r>
                          <a:r>
                            <a:rPr lang="en-US" sz="2000" b="1" dirty="0" err="1">
                              <a:effectLst/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Kuadrat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Roboto" panose="02000000000000000000" pitchFamily="2" charset="0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Rata-rata </a:t>
                          </a:r>
                          <a:r>
                            <a:rPr lang="en-US" sz="2000" b="1" dirty="0" err="1">
                              <a:effectLst/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Kuadrat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Roboto" panose="02000000000000000000" pitchFamily="2" charset="0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F-</a:t>
                          </a:r>
                          <a:r>
                            <a:rPr lang="en-US" sz="2000" b="1" dirty="0" err="1">
                              <a:effectLst/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Hitung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Roboto" panose="02000000000000000000" pitchFamily="2" charset="0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85455135"/>
                      </a:ext>
                    </a:extLst>
                  </a:tr>
                  <a:tr h="11720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 err="1"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Regresi</a:t>
                          </a:r>
                          <a:endParaRPr lang="en-ID" sz="2000" b="0" dirty="0">
                            <a:latin typeface="Poppins" panose="00000500000000000000" pitchFamily="2" charset="0"/>
                            <a:ea typeface="Roboto" panose="02000000000000000000" pitchFamily="2" charset="0"/>
                            <a:cs typeface="Poppins" panose="000005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dirty="0">
                              <a:effectLst/>
                              <a:latin typeface="Poppins" panose="00000500000000000000" pitchFamily="2" charset="0"/>
                              <a:ea typeface="Yu Mincho" panose="02020400000000000000" pitchFamily="18" charset="-128"/>
                              <a:cs typeface="Poppins" panose="00000500000000000000" pitchFamily="2" charset="0"/>
                            </a:rPr>
                            <a:t>p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118050" t="-63212" r="-14543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264070" t="-63212" r="-7613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D" sz="2000">
                            <a:latin typeface="Poppins" panose="00000500000000000000" pitchFamily="2" charset="0"/>
                            <a:cs typeface="Poppins" panose="00000500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1864292"/>
                      </a:ext>
                    </a:extLst>
                  </a:tr>
                  <a:tr h="11720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1" dirty="0"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Error</a:t>
                          </a:r>
                          <a:endParaRPr lang="en-ID" sz="2000" b="0" i="1" dirty="0">
                            <a:latin typeface="Poppins" panose="00000500000000000000" pitchFamily="2" charset="0"/>
                            <a:ea typeface="Roboto" panose="02000000000000000000" pitchFamily="2" charset="0"/>
                            <a:cs typeface="Poppins" panose="000005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dirty="0">
                              <a:effectLst/>
                              <a:latin typeface="Poppins" panose="00000500000000000000" pitchFamily="2" charset="0"/>
                              <a:ea typeface="Yu Mincho" panose="02020400000000000000" pitchFamily="18" charset="-128"/>
                              <a:cs typeface="Poppins" panose="00000500000000000000" pitchFamily="2" charset="0"/>
                            </a:rPr>
                            <a:t>n-p-1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118050" t="-164063" r="-145436" b="-10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264070" t="-164063" r="-76131" b="-10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479801" t="-164063" r="-331" b="-1010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8075697"/>
                      </a:ext>
                    </a:extLst>
                  </a:tr>
                  <a:tr h="11720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latin typeface="Poppins" panose="00000500000000000000" pitchFamily="2" charset="0"/>
                              <a:ea typeface="Roboto" panose="02000000000000000000" pitchFamily="2" charset="0"/>
                              <a:cs typeface="Poppins" panose="00000500000000000000" pitchFamily="2" charset="0"/>
                            </a:rPr>
                            <a:t>Total</a:t>
                          </a:r>
                          <a:endParaRPr lang="en-ID" sz="2000" b="0" dirty="0">
                            <a:latin typeface="Poppins" panose="00000500000000000000" pitchFamily="2" charset="0"/>
                            <a:ea typeface="Roboto" panose="02000000000000000000" pitchFamily="2" charset="0"/>
                            <a:cs typeface="Poppins" panose="00000500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dirty="0">
                              <a:effectLst/>
                              <a:latin typeface="Poppins" panose="00000500000000000000" pitchFamily="2" charset="0"/>
                              <a:ea typeface="Yu Mincho" panose="02020400000000000000" pitchFamily="18" charset="-128"/>
                              <a:cs typeface="Poppins" panose="00000500000000000000" pitchFamily="2" charset="0"/>
                            </a:rPr>
                            <a:t>n-1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118050" t="-262694" r="-145436" b="-5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D" sz="2000" dirty="0">
                            <a:latin typeface="Poppins" panose="00000500000000000000" pitchFamily="2" charset="0"/>
                            <a:cs typeface="Poppins" panose="00000500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D" sz="2000" dirty="0">
                            <a:latin typeface="Poppins" panose="00000500000000000000" pitchFamily="2" charset="0"/>
                            <a:cs typeface="Poppins" panose="00000500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21987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5">
            <a:extLst>
              <a:ext uri="{FF2B5EF4-FFF2-40B4-BE49-F238E27FC236}">
                <a16:creationId xmlns:a16="http://schemas.microsoft.com/office/drawing/2014/main" id="{55EC6C79-DA71-3877-31D7-A8BA9F3A1C75}"/>
              </a:ext>
            </a:extLst>
          </p:cNvPr>
          <p:cNvSpPr txBox="1"/>
          <p:nvPr/>
        </p:nvSpPr>
        <p:spPr>
          <a:xfrm>
            <a:off x="1141335" y="3515377"/>
            <a:ext cx="12077701" cy="77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600" dirty="0">
                <a:solidFill>
                  <a:srgbClr val="000000"/>
                </a:solidFill>
                <a:latin typeface="Poppins Bold"/>
              </a:rPr>
              <a:t>Uji Serentak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B20312DF-4C91-07CA-E4E6-E59721B4E6A4}"/>
              </a:ext>
            </a:extLst>
          </p:cNvPr>
          <p:cNvSpPr txBox="1"/>
          <p:nvPr/>
        </p:nvSpPr>
        <p:spPr>
          <a:xfrm>
            <a:off x="1141335" y="8648700"/>
            <a:ext cx="3811665" cy="1074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Aft>
                <a:spcPts val="800"/>
              </a:spcAft>
              <a:tabLst>
                <a:tab pos="270510" algn="l"/>
              </a:tabLst>
            </a:pPr>
            <a:r>
              <a:rPr lang="en-US" sz="18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dimana</a:t>
            </a:r>
            <a:r>
              <a:rPr lang="en-US" sz="18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:</a:t>
            </a:r>
            <a:endParaRPr lang="en-ID" sz="1800" dirty="0">
              <a:effectLst/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  <a:p>
            <a:pPr algn="just">
              <a:spcAft>
                <a:spcPts val="800"/>
              </a:spcAft>
              <a:tabLst>
                <a:tab pos="270510" algn="l"/>
              </a:tabLst>
            </a:pPr>
            <a:r>
              <a:rPr lang="en-US" sz="18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p: </a:t>
            </a:r>
            <a:r>
              <a:rPr lang="en-US" sz="18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banyaknya</a:t>
            </a:r>
            <a:r>
              <a:rPr lang="en-US" sz="18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variabel</a:t>
            </a:r>
            <a:r>
              <a:rPr lang="en-US" sz="18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prediktor</a:t>
            </a:r>
            <a:endParaRPr lang="en-ID" sz="1800" dirty="0">
              <a:effectLst/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  <a:p>
            <a:pPr algn="just">
              <a:spcAft>
                <a:spcPts val="800"/>
              </a:spcAft>
              <a:tabLst>
                <a:tab pos="269875" algn="l"/>
              </a:tabLst>
            </a:pPr>
            <a:r>
              <a:rPr lang="en-US" sz="18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n: </a:t>
            </a:r>
            <a:r>
              <a:rPr lang="en-US" sz="18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banyaknya</a:t>
            </a:r>
            <a:r>
              <a:rPr lang="en-US" sz="18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8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pengamatan</a:t>
            </a:r>
            <a:endParaRPr lang="en-ID" sz="1800" dirty="0">
              <a:effectLst/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D63594-1155-548E-30CA-6C80B18CBA89}"/>
              </a:ext>
            </a:extLst>
          </p:cNvPr>
          <p:cNvSpPr txBox="1"/>
          <p:nvPr/>
        </p:nvSpPr>
        <p:spPr>
          <a:xfrm>
            <a:off x="4343400" y="8944105"/>
            <a:ext cx="5698645" cy="1576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indent="252095" algn="just">
              <a:lnSpc>
                <a:spcPct val="107000"/>
              </a:lnSpc>
              <a:spcAft>
                <a:spcPts val="800"/>
              </a:spcAft>
              <a:tabLst>
                <a:tab pos="270510" algn="l"/>
              </a:tabLst>
            </a:pPr>
            <a:r>
              <a:rPr lang="en-US" sz="18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SSE: </a:t>
            </a:r>
            <a:r>
              <a:rPr lang="en-US" sz="1800" i="1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Sum of Squares </a:t>
            </a:r>
            <a:r>
              <a:rPr lang="en-US" sz="1800" i="1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Erro</a:t>
            </a:r>
            <a:r>
              <a:rPr lang="en-ID" i="1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r</a:t>
            </a:r>
          </a:p>
          <a:p>
            <a:pPr marL="270510" indent="252095" algn="just">
              <a:lnSpc>
                <a:spcPct val="107000"/>
              </a:lnSpc>
              <a:spcAft>
                <a:spcPts val="800"/>
              </a:spcAft>
              <a:tabLst>
                <a:tab pos="270510" algn="l"/>
              </a:tabLst>
            </a:pPr>
            <a:r>
              <a:rPr lang="en-US" sz="18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SST: </a:t>
            </a:r>
            <a:r>
              <a:rPr lang="en-US" sz="1800" i="1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Sum of Squares Total</a:t>
            </a:r>
            <a:endParaRPr lang="en-ID" sz="18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  <a:p>
            <a:pPr marL="270510" indent="252095" algn="just">
              <a:lnSpc>
                <a:spcPct val="107000"/>
              </a:lnSpc>
              <a:spcAft>
                <a:spcPts val="800"/>
              </a:spcAft>
              <a:tabLst>
                <a:tab pos="270510" algn="l"/>
              </a:tabLst>
            </a:pPr>
            <a:r>
              <a:rPr lang="en-US" sz="18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MSR: </a:t>
            </a:r>
            <a:r>
              <a:rPr lang="en-US" sz="1800" i="1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Mean Square of Regression</a:t>
            </a:r>
            <a:endParaRPr lang="en-ID" sz="18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  <a:p>
            <a:pPr marL="270510" indent="252095" algn="just">
              <a:lnSpc>
                <a:spcPct val="107000"/>
              </a:lnSpc>
              <a:spcAft>
                <a:spcPts val="800"/>
              </a:spcAft>
              <a:tabLst>
                <a:tab pos="270510" algn="l"/>
              </a:tabLst>
            </a:pPr>
            <a:endParaRPr lang="en-US" sz="1800" i="1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7C0F07-A4E6-4622-E98E-932464DDD38B}"/>
              </a:ext>
            </a:extLst>
          </p:cNvPr>
          <p:cNvSpPr txBox="1"/>
          <p:nvPr/>
        </p:nvSpPr>
        <p:spPr>
          <a:xfrm>
            <a:off x="7824094" y="8939649"/>
            <a:ext cx="3940628" cy="383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indent="252095" algn="just">
              <a:lnSpc>
                <a:spcPct val="107000"/>
              </a:lnSpc>
              <a:spcAft>
                <a:spcPts val="800"/>
              </a:spcAft>
              <a:tabLst>
                <a:tab pos="270510" algn="l"/>
              </a:tabLst>
            </a:pPr>
            <a:r>
              <a:rPr lang="en-US" sz="18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MSE: </a:t>
            </a:r>
            <a:r>
              <a:rPr lang="en-US" sz="1800" i="1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Mean Square of Error</a:t>
            </a:r>
            <a:endParaRPr lang="en-ID" sz="18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027D90-AEBB-10F7-5E1A-3306EB1E32A3}"/>
                  </a:ext>
                </a:extLst>
              </p:cNvPr>
              <p:cNvSpPr txBox="1"/>
              <p:nvPr/>
            </p:nvSpPr>
            <p:spPr>
              <a:xfrm>
                <a:off x="12039600" y="4045465"/>
                <a:ext cx="6324600" cy="2393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tabLst>
                    <a:tab pos="452438" algn="l"/>
                  </a:tabLst>
                </a:pPr>
                <a:r>
                  <a:rPr lang="en-US" sz="2400" b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Hipotesis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yang digunakan dalam uji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serentak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adalah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sebagai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berikut.</a:t>
                </a:r>
                <a:endParaRPr lang="en-ID" sz="2400" dirty="0"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tabLst>
                    <a:tab pos="452438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=…=</m:t>
                      </m:r>
                      <m:sSub>
                        <m:sSubPr>
                          <m:ctrlP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ID" sz="24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tabLst>
                    <a:tab pos="4524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4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Minimal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ada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satu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; k = 1, 2, ..., p</a:t>
                </a:r>
                <a:endParaRPr lang="en-ID" sz="24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tabLst>
                    <a:tab pos="452438" algn="l"/>
                  </a:tabLst>
                </a:pPr>
                <a:r>
                  <a:rPr lang="en-US" sz="2400" b="1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Statistik</a:t>
                </a:r>
                <a:r>
                  <a:rPr lang="en-US" sz="2400" b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uji:</a:t>
                </a:r>
                <a:endParaRPr lang="en-ID" sz="2400" b="1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027D90-AEBB-10F7-5E1A-3306EB1E3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600" y="4045465"/>
                <a:ext cx="6324600" cy="2393925"/>
              </a:xfrm>
              <a:prstGeom prst="rect">
                <a:avLst/>
              </a:prstGeom>
              <a:blipFill>
                <a:blip r:embed="rId11"/>
                <a:stretch>
                  <a:fillRect l="-1445" t="-1531" b="-510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Diagonal Corners Rounded 32">
            <a:extLst>
              <a:ext uri="{FF2B5EF4-FFF2-40B4-BE49-F238E27FC236}">
                <a16:creationId xmlns:a16="http://schemas.microsoft.com/office/drawing/2014/main" id="{C57BA02C-7CCF-D51E-1F99-6700901EBE55}"/>
              </a:ext>
            </a:extLst>
          </p:cNvPr>
          <p:cNvSpPr/>
          <p:nvPr/>
        </p:nvSpPr>
        <p:spPr>
          <a:xfrm>
            <a:off x="13607813" y="6603347"/>
            <a:ext cx="2165587" cy="978553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1CC298-D600-6D20-6EC1-64F9A9659AB9}"/>
                  </a:ext>
                </a:extLst>
              </p:cNvPr>
              <p:cNvSpPr txBox="1"/>
              <p:nvPr/>
            </p:nvSpPr>
            <p:spPr>
              <a:xfrm>
                <a:off x="13135767" y="6662696"/>
                <a:ext cx="3058216" cy="786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h𝑖𝑡</m:t>
                          </m:r>
                        </m:sub>
                      </m:sSub>
                      <m:r>
                        <a:rPr lang="en-ID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𝑀𝑆𝑅</m:t>
                          </m:r>
                        </m:num>
                        <m:den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den>
                      </m:f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1CC298-D600-6D20-6EC1-64F9A9659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5767" y="6662696"/>
                <a:ext cx="3058216" cy="7863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1F57CE96-D279-1431-D049-950CC0188E4A}"/>
              </a:ext>
            </a:extLst>
          </p:cNvPr>
          <p:cNvSpPr txBox="1"/>
          <p:nvPr/>
        </p:nvSpPr>
        <p:spPr>
          <a:xfrm>
            <a:off x="492566" y="9673254"/>
            <a:ext cx="14663056" cy="379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indent="252095" algn="just">
              <a:lnSpc>
                <a:spcPct val="107000"/>
              </a:lnSpc>
              <a:spcAft>
                <a:spcPts val="800"/>
              </a:spcAft>
              <a:tabLst>
                <a:tab pos="270510" algn="l"/>
              </a:tabLst>
            </a:pPr>
            <a:r>
              <a:rPr lang="en-US" sz="18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SSR: </a:t>
            </a:r>
            <a:r>
              <a:rPr lang="en-US" sz="1800" i="1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Sum of Squares Regression</a:t>
            </a:r>
            <a:endParaRPr lang="en-ID" sz="18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19A334B-8B44-A115-1A7B-D128A7EA35DD}"/>
                  </a:ext>
                </a:extLst>
              </p:cNvPr>
              <p:cNvSpPr txBox="1"/>
              <p:nvPr/>
            </p:nvSpPr>
            <p:spPr>
              <a:xfrm>
                <a:off x="12020022" y="7751300"/>
                <a:ext cx="5926053" cy="23849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2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Daerah </a:t>
                </a:r>
                <a:r>
                  <a:rPr lang="en-US" sz="2200" b="1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penolakan</a:t>
                </a:r>
                <a:r>
                  <a:rPr lang="en-US" sz="22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sz="22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Tolak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apabila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h𝑖𝑡</m:t>
                        </m:r>
                      </m:sub>
                    </m:sSub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d>
                          <m:dPr>
                            <m:ctrlPr>
                              <a:rPr lang="en-ID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𝛼</m:t>
                            </m:r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;</m:t>
                            </m:r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;</m:t>
                            </m:r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yang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memberikan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kesimpulan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bahwa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setidaknya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ada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satu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variabel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prediktor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dengan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pengaruh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yang signifikan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terhadap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variabel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respon.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19A334B-8B44-A115-1A7B-D128A7EA3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0022" y="7751300"/>
                <a:ext cx="5926053" cy="2384948"/>
              </a:xfrm>
              <a:prstGeom prst="rect">
                <a:avLst/>
              </a:prstGeom>
              <a:blipFill>
                <a:blip r:embed="rId13"/>
                <a:stretch>
                  <a:fillRect l="-1337" t="-1279" r="-1337" b="-434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589554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3931798" y="-2813396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Uji Parameter Regresi Linier </a:t>
            </a: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Berganda</a:t>
            </a:r>
            <a:endParaRPr lang="en-US" sz="4800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55EC6C79-DA71-3877-31D7-A8BA9F3A1C75}"/>
              </a:ext>
            </a:extLst>
          </p:cNvPr>
          <p:cNvSpPr txBox="1"/>
          <p:nvPr/>
        </p:nvSpPr>
        <p:spPr>
          <a:xfrm>
            <a:off x="2807214" y="2007627"/>
            <a:ext cx="12077701" cy="77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200" dirty="0">
                <a:solidFill>
                  <a:srgbClr val="000000"/>
                </a:solidFill>
                <a:latin typeface="Poppins Bold"/>
              </a:rPr>
              <a:t>Uji </a:t>
            </a:r>
            <a:r>
              <a:rPr lang="en-US" sz="3200" dirty="0" err="1">
                <a:solidFill>
                  <a:srgbClr val="000000"/>
                </a:solidFill>
                <a:latin typeface="Poppins Bold"/>
              </a:rPr>
              <a:t>Parsial</a:t>
            </a:r>
            <a:endParaRPr lang="en-US" sz="3200" dirty="0">
              <a:solidFill>
                <a:srgbClr val="000000"/>
              </a:solidFill>
              <a:latin typeface="Poppins 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52F569-E721-6347-923B-8AF952F521D1}"/>
              </a:ext>
            </a:extLst>
          </p:cNvPr>
          <p:cNvGrpSpPr/>
          <p:nvPr/>
        </p:nvGrpSpPr>
        <p:grpSpPr>
          <a:xfrm>
            <a:off x="1482492" y="2324100"/>
            <a:ext cx="1219200" cy="1143000"/>
            <a:chOff x="526097" y="7879745"/>
            <a:chExt cx="1521430" cy="152143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564A6D5D-107F-AE54-2752-0FB9C5139BF7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AAA4CDE-567C-F1E1-58B9-99B3A44A4C7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83F4EC37-C306-3F31-1F17-F01587830823}"/>
              </a:ext>
            </a:extLst>
          </p:cNvPr>
          <p:cNvSpPr txBox="1"/>
          <p:nvPr/>
        </p:nvSpPr>
        <p:spPr>
          <a:xfrm>
            <a:off x="2828985" y="2849006"/>
            <a:ext cx="11064489" cy="1075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270510" algn="l"/>
              </a:tabLst>
            </a:pP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Uji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parsial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dalam model regresi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bertujuan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untuk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mengetahui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pengaruh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variabel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independen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secara masing-masing atau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parsial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terhadap variabel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dependen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.</a:t>
            </a:r>
            <a:endParaRPr lang="en-ID" sz="2200" dirty="0">
              <a:effectLst/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7A391F-C12A-7EFA-2617-EC049D8D7B86}"/>
                  </a:ext>
                </a:extLst>
              </p:cNvPr>
              <p:cNvSpPr txBox="1"/>
              <p:nvPr/>
            </p:nvSpPr>
            <p:spPr>
              <a:xfrm>
                <a:off x="1515149" y="4236179"/>
                <a:ext cx="3886200" cy="1968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400" b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Hipotesis:</a:t>
                </a:r>
                <a:endParaRPr lang="en-ID" sz="2400" b="1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D" sz="2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ID" sz="24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; k = 1, 2, …, p</a:t>
                </a:r>
                <a:endParaRPr lang="en-ID" sz="24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400" b="1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Statistik</a:t>
                </a:r>
                <a:r>
                  <a:rPr lang="en-US" sz="2400" b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uji:</a:t>
                </a:r>
                <a:endParaRPr lang="en-ID" sz="2400" b="1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7A391F-C12A-7EFA-2617-EC049D8D7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149" y="4236179"/>
                <a:ext cx="3886200" cy="1968231"/>
              </a:xfrm>
              <a:prstGeom prst="rect">
                <a:avLst/>
              </a:prstGeom>
              <a:blipFill>
                <a:blip r:embed="rId9"/>
                <a:stretch>
                  <a:fillRect l="-2512" t="-1858" b="-619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48FC4C74-C60B-8507-7450-DB1C0BD76AC8}"/>
              </a:ext>
            </a:extLst>
          </p:cNvPr>
          <p:cNvSpPr/>
          <p:nvPr/>
        </p:nvSpPr>
        <p:spPr>
          <a:xfrm>
            <a:off x="3203105" y="6431367"/>
            <a:ext cx="2198244" cy="1074333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9015A3-3E0D-AF81-7B73-369A4DC011DE}"/>
                  </a:ext>
                </a:extLst>
              </p:cNvPr>
              <p:cNvSpPr txBox="1"/>
              <p:nvPr/>
            </p:nvSpPr>
            <p:spPr>
              <a:xfrm>
                <a:off x="-384562" y="6438900"/>
                <a:ext cx="9230626" cy="981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4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D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D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𝑆𝐸</m:t>
                          </m:r>
                          <m:d>
                            <m:dPr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D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D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ID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9015A3-3E0D-AF81-7B73-369A4DC0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562" y="6438900"/>
                <a:ext cx="9230626" cy="9812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4">
            <a:extLst>
              <a:ext uri="{FF2B5EF4-FFF2-40B4-BE49-F238E27FC236}">
                <a16:creationId xmlns:a16="http://schemas.microsoft.com/office/drawing/2014/main" id="{D63ED453-0A43-5C7A-6BC6-D5A6A1DE5D10}"/>
              </a:ext>
            </a:extLst>
          </p:cNvPr>
          <p:cNvSpPr txBox="1"/>
          <p:nvPr/>
        </p:nvSpPr>
        <p:spPr>
          <a:xfrm>
            <a:off x="1600200" y="7725886"/>
            <a:ext cx="3322444" cy="350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270510" algn="l"/>
              </a:tabLst>
            </a:pP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Dengan:</a:t>
            </a:r>
            <a:endParaRPr lang="en-ID" sz="2200" dirty="0">
              <a:effectLst/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DD5753E9-A8DA-9DA3-2EA4-8AD424D88E54}"/>
              </a:ext>
            </a:extLst>
          </p:cNvPr>
          <p:cNvSpPr/>
          <p:nvPr/>
        </p:nvSpPr>
        <p:spPr>
          <a:xfrm>
            <a:off x="2667000" y="8115300"/>
            <a:ext cx="4191000" cy="1369819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72D6B9-D062-BBFB-A4D8-8463756819A8}"/>
                  </a:ext>
                </a:extLst>
              </p:cNvPr>
              <p:cNvSpPr txBox="1"/>
              <p:nvPr/>
            </p:nvSpPr>
            <p:spPr>
              <a:xfrm>
                <a:off x="2590800" y="8150971"/>
                <a:ext cx="4343400" cy="1183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400" i="1" smtClean="0">
                          <a:latin typeface="Cambria Math" panose="02040503050406030204" pitchFamily="18" charset="0"/>
                        </a:rPr>
                        <m:t>𝑆𝐸</m:t>
                      </m:r>
                      <m:d>
                        <m:dPr>
                          <m:ctrlPr>
                            <a:rPr lang="en-ID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D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ID" sz="24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D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ID" sz="2400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ID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D" sz="2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sz="2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sz="2400" i="1">
                                                  <a:latin typeface="Cambria Math" panose="02040503050406030204" pitchFamily="18" charset="0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  <m:r>
                                            <a:rPr lang="en-ID" sz="2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D" sz="2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ID" sz="2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ID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ID" sz="2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D" sz="2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rad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72D6B9-D062-BBFB-A4D8-846375681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8150971"/>
                <a:ext cx="4343400" cy="11835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3B5F90-4DAE-0D29-58CC-8498CA516794}"/>
                  </a:ext>
                </a:extLst>
              </p:cNvPr>
              <p:cNvSpPr txBox="1"/>
              <p:nvPr/>
            </p:nvSpPr>
            <p:spPr>
              <a:xfrm>
                <a:off x="8339842" y="4251073"/>
                <a:ext cx="7537349" cy="170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355600" algn="l"/>
                  </a:tabLst>
                </a:pP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dimana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:</a:t>
                </a:r>
                <a:endParaRPr lang="en-ID" sz="20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355600" algn="l"/>
                  </a:tabLst>
                </a:pP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MSE : </a:t>
                </a:r>
                <a:r>
                  <a:rPr lang="en-US" sz="2000" i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Mean Square Error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model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regresi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endParaRPr lang="en-ID" sz="20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3556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: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nilai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variabel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prediktor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ke-</a:t>
                </a:r>
                <a:r>
                  <a:rPr lang="en-US" sz="2000" i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k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pada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pengamatan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ke-</a:t>
                </a:r>
                <a:r>
                  <a:rPr lang="en-US" sz="2000" i="1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i</a:t>
                </a:r>
                <a:endParaRPr lang="en-ID" sz="20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3556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ID" sz="20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	: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nilai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rata-rata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variabel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prediktor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ke-</a:t>
                </a:r>
                <a:r>
                  <a:rPr lang="en-US" sz="2000" i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k</a:t>
                </a:r>
                <a:endParaRPr lang="en-ID" sz="20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3B5F90-4DAE-0D29-58CC-8498CA516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842" y="4251073"/>
                <a:ext cx="7537349" cy="1703864"/>
              </a:xfrm>
              <a:prstGeom prst="rect">
                <a:avLst/>
              </a:prstGeom>
              <a:blipFill>
                <a:blip r:embed="rId12"/>
                <a:stretch>
                  <a:fillRect l="-808" t="-1071" b="-57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48BD38-36C7-757B-4721-A12134B35C8B}"/>
              </a:ext>
            </a:extLst>
          </p:cNvPr>
          <p:cNvCxnSpPr/>
          <p:nvPr/>
        </p:nvCxnSpPr>
        <p:spPr>
          <a:xfrm>
            <a:off x="8077200" y="4076700"/>
            <a:ext cx="0" cy="5562600"/>
          </a:xfrm>
          <a:prstGeom prst="line">
            <a:avLst/>
          </a:prstGeom>
          <a:ln w="28575">
            <a:solidFill>
              <a:srgbClr val="079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D19DD52-8667-7D7E-B7B2-5B2092CA0130}"/>
                  </a:ext>
                </a:extLst>
              </p:cNvPr>
              <p:cNvSpPr txBox="1"/>
              <p:nvPr/>
            </p:nvSpPr>
            <p:spPr>
              <a:xfrm>
                <a:off x="8343208" y="6467450"/>
                <a:ext cx="9335192" cy="1990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355600" algn="l"/>
                  </a:tabLs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Daerah </a:t>
                </a:r>
                <a:r>
                  <a:rPr lang="en-US" sz="2000" b="1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penolakan</a:t>
                </a:r>
                <a:r>
                  <a:rPr lang="en-US" sz="2000" b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:</a:t>
                </a:r>
                <a:endParaRPr lang="en-ID" sz="2000" b="1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355600" algn="l"/>
                  </a:tabLst>
                </a:pP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Tolak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apabila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h𝑖𝑡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|&gt;</m:t>
                    </m:r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d>
                          <m:dPr>
                            <m:ctrlPr>
                              <a:rPr lang="en-ID" sz="20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D" sz="20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;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yang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dimana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memberikan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kesimpulan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bahwa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ada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pengaruh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yang signifikan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antara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variabel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prediktor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dengan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variabel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respon.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Pengujian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secara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parsial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dilakukan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untuk masing-masing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variabel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prediktor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atau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dilakukan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untuk </a:t>
                </a:r>
                <a:r>
                  <a:rPr lang="en-US" sz="2000" i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k = 1, 2, …, p</a:t>
                </a:r>
                <a:endParaRPr lang="en-ID" sz="20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D19DD52-8667-7D7E-B7B2-5B2092CA0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208" y="6467450"/>
                <a:ext cx="9335192" cy="1990994"/>
              </a:xfrm>
              <a:prstGeom prst="rect">
                <a:avLst/>
              </a:prstGeom>
              <a:blipFill>
                <a:blip r:embed="rId13"/>
                <a:stretch>
                  <a:fillRect l="-718" t="-1223" r="-653" b="-458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52775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Uji Asumsi Klasik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55EC6C79-DA71-3877-31D7-A8BA9F3A1C75}"/>
              </a:ext>
            </a:extLst>
          </p:cNvPr>
          <p:cNvSpPr txBox="1"/>
          <p:nvPr/>
        </p:nvSpPr>
        <p:spPr>
          <a:xfrm>
            <a:off x="2807214" y="2007627"/>
            <a:ext cx="12077701" cy="77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200" dirty="0" err="1">
                <a:solidFill>
                  <a:srgbClr val="000000"/>
                </a:solidFill>
                <a:latin typeface="Poppins Bold"/>
              </a:rPr>
              <a:t>Multikolinearitas</a:t>
            </a:r>
            <a:endParaRPr lang="en-US" sz="3200" dirty="0">
              <a:solidFill>
                <a:srgbClr val="000000"/>
              </a:solidFill>
              <a:latin typeface="Poppins 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52F569-E721-6347-923B-8AF952F521D1}"/>
              </a:ext>
            </a:extLst>
          </p:cNvPr>
          <p:cNvGrpSpPr/>
          <p:nvPr/>
        </p:nvGrpSpPr>
        <p:grpSpPr>
          <a:xfrm>
            <a:off x="1482492" y="2324100"/>
            <a:ext cx="1219200" cy="1143000"/>
            <a:chOff x="526097" y="7879745"/>
            <a:chExt cx="1521430" cy="152143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564A6D5D-107F-AE54-2752-0FB9C5139BF7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AAA4CDE-567C-F1E1-58B9-99B3A44A4C7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83F4EC37-C306-3F31-1F17-F01587830823}"/>
              </a:ext>
            </a:extLst>
          </p:cNvPr>
          <p:cNvSpPr txBox="1"/>
          <p:nvPr/>
        </p:nvSpPr>
        <p:spPr>
          <a:xfrm>
            <a:off x="2807214" y="2878571"/>
            <a:ext cx="13869700" cy="2729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Mulitkolinearitas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adalah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kondisi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di mana variabel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prediktor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dalam model regresi linier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berganda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memiliki korelasi yang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tinggi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satu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sama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lain.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Salah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satu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metode untuk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mendeteksi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adanya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multikolinearitas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adalah dengan menggunakan Variance Inflation Factor (VIF).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Apabila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sebuah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variabel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prediktor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memiliki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nilai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VIF lebih besar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dari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10, dapat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disimpulkan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bahwa variabel tersebut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mengalami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multikolinearitas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. Rumus untuk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menghitung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nilai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VIF adalah sebagai berikut (Daoud, 2018).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C09EF2A8-14A7-073D-9E1B-548D4B09DA0C}"/>
              </a:ext>
            </a:extLst>
          </p:cNvPr>
          <p:cNvSpPr/>
          <p:nvPr/>
        </p:nvSpPr>
        <p:spPr>
          <a:xfrm>
            <a:off x="3505200" y="6210300"/>
            <a:ext cx="2514600" cy="1143000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89DBFC-0EE3-864B-DD23-9E777C390F06}"/>
                  </a:ext>
                </a:extLst>
              </p:cNvPr>
              <p:cNvSpPr txBox="1"/>
              <p:nvPr/>
            </p:nvSpPr>
            <p:spPr>
              <a:xfrm>
                <a:off x="152400" y="6290073"/>
                <a:ext cx="9144000" cy="910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400" i="1" smtClean="0">
                          <a:latin typeface="Cambria Math" panose="02040503050406030204" pitchFamily="18" charset="0"/>
                        </a:rPr>
                        <m:t>𝑉𝐼𝐹</m:t>
                      </m:r>
                      <m:r>
                        <a:rPr lang="en-ID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ID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ID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89DBFC-0EE3-864B-DD23-9E777C390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6290073"/>
                <a:ext cx="9144000" cy="9108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90D2A0-FA8B-A222-3B55-2BA2E46E4E6C}"/>
                  </a:ext>
                </a:extLst>
              </p:cNvPr>
              <p:cNvSpPr txBox="1"/>
              <p:nvPr/>
            </p:nvSpPr>
            <p:spPr>
              <a:xfrm>
                <a:off x="3429000" y="7582949"/>
                <a:ext cx="9144000" cy="916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985" indent="-6985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dimana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:</a:t>
                </a:r>
                <a:endParaRPr lang="en-ID" sz="22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: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koefisien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determinasi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endParaRPr lang="en-ID" sz="22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90D2A0-FA8B-A222-3B55-2BA2E46E4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7582949"/>
                <a:ext cx="9144000" cy="916405"/>
              </a:xfrm>
              <a:prstGeom prst="rect">
                <a:avLst/>
              </a:prstGeom>
              <a:blipFill>
                <a:blip r:embed="rId10"/>
                <a:stretch>
                  <a:fillRect l="-867" t="-3333" b="-12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52695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Uji Asumsi Klasik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55EC6C79-DA71-3877-31D7-A8BA9F3A1C75}"/>
              </a:ext>
            </a:extLst>
          </p:cNvPr>
          <p:cNvSpPr txBox="1"/>
          <p:nvPr/>
        </p:nvSpPr>
        <p:spPr>
          <a:xfrm>
            <a:off x="2807214" y="2007627"/>
            <a:ext cx="12077701" cy="77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200" dirty="0">
                <a:solidFill>
                  <a:srgbClr val="000000"/>
                </a:solidFill>
                <a:latin typeface="Poppins Bold"/>
              </a:rPr>
              <a:t>Uji </a:t>
            </a:r>
            <a:r>
              <a:rPr lang="en-US" sz="3200" dirty="0" err="1">
                <a:solidFill>
                  <a:srgbClr val="000000"/>
                </a:solidFill>
                <a:latin typeface="Poppins Bold"/>
              </a:rPr>
              <a:t>Identik</a:t>
            </a:r>
            <a:r>
              <a:rPr lang="en-US" sz="3200" dirty="0">
                <a:solidFill>
                  <a:srgbClr val="000000"/>
                </a:solidFill>
                <a:latin typeface="Poppins Bold"/>
              </a:rPr>
              <a:t> Residual (</a:t>
            </a:r>
            <a:r>
              <a:rPr lang="en-US" sz="3200" dirty="0" err="1">
                <a:solidFill>
                  <a:srgbClr val="000000"/>
                </a:solidFill>
                <a:latin typeface="Poppins Bold"/>
              </a:rPr>
              <a:t>Homoskedastisitas</a:t>
            </a:r>
            <a:r>
              <a:rPr lang="en-US" sz="3200" dirty="0">
                <a:solidFill>
                  <a:srgbClr val="000000"/>
                </a:solidFill>
                <a:latin typeface="Poppins Bold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52F569-E721-6347-923B-8AF952F521D1}"/>
              </a:ext>
            </a:extLst>
          </p:cNvPr>
          <p:cNvGrpSpPr/>
          <p:nvPr/>
        </p:nvGrpSpPr>
        <p:grpSpPr>
          <a:xfrm>
            <a:off x="1482492" y="2324100"/>
            <a:ext cx="1219200" cy="1143000"/>
            <a:chOff x="526097" y="7879745"/>
            <a:chExt cx="1521430" cy="152143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564A6D5D-107F-AE54-2752-0FB9C5139BF7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AAA4CDE-567C-F1E1-58B9-99B3A44A4C7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83F4EC37-C306-3F31-1F17-F01587830823}"/>
              </a:ext>
            </a:extLst>
          </p:cNvPr>
          <p:cNvSpPr txBox="1"/>
          <p:nvPr/>
        </p:nvSpPr>
        <p:spPr>
          <a:xfrm>
            <a:off x="2807214" y="2878571"/>
            <a:ext cx="13869700" cy="1661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Uji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homoskedastisitas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adalah pengujian untuk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memeriksa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apakah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varians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residual dalam model regresi linier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berganda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bersifat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konstan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atau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homogen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(Hayes &amp; Cai, 2007).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Metode yang digunakan untuk melihat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keberadaan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homoskedastisitas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adalah dengan melakukan uji </a:t>
            </a:r>
            <a:r>
              <a:rPr lang="en-US" sz="2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Breusch-Pagan.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C09EF2A8-14A7-073D-9E1B-548D4B09DA0C}"/>
              </a:ext>
            </a:extLst>
          </p:cNvPr>
          <p:cNvSpPr/>
          <p:nvPr/>
        </p:nvSpPr>
        <p:spPr>
          <a:xfrm>
            <a:off x="1752600" y="6584359"/>
            <a:ext cx="4267200" cy="1143000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39209F-CE95-D323-8923-F58DCC99EA5F}"/>
                  </a:ext>
                </a:extLst>
              </p:cNvPr>
              <p:cNvSpPr txBox="1"/>
              <p:nvPr/>
            </p:nvSpPr>
            <p:spPr>
              <a:xfrm>
                <a:off x="1482492" y="4741739"/>
                <a:ext cx="13300308" cy="1842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200" b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Hipotesis:</a:t>
                </a:r>
                <a:endParaRPr lang="en-ID" sz="2200" b="1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: </m:t>
                    </m:r>
                    <m:sSubSup>
                      <m:sSubSup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=…=</m:t>
                    </m:r>
                    <m:sSubSup>
                      <m:sSubSup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(residual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bersifat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homoskedastisitas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)</a:t>
                </a:r>
                <a:endParaRPr lang="en-ID" sz="22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: Minimal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ada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satu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≠</m:t>
                    </m:r>
                    <m:sSup>
                      <m:sSup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(residual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bersifat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heteroskedastisitas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)</a:t>
                </a:r>
                <a:endParaRPr lang="en-ID" sz="22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200" b="1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Statistik</a:t>
                </a:r>
                <a:r>
                  <a:rPr lang="en-US" sz="2200" b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uji:</a:t>
                </a:r>
                <a:endParaRPr lang="en-ID" sz="2200" b="1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39209F-CE95-D323-8923-F58DCC99E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492" y="4741739"/>
                <a:ext cx="13300308" cy="1842620"/>
              </a:xfrm>
              <a:prstGeom prst="rect">
                <a:avLst/>
              </a:prstGeom>
              <a:blipFill>
                <a:blip r:embed="rId9"/>
                <a:stretch>
                  <a:fillRect t="-1656" b="-596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8463DB-BB53-29A1-7A6C-29400EF4E017}"/>
                  </a:ext>
                </a:extLst>
              </p:cNvPr>
              <p:cNvSpPr txBox="1"/>
              <p:nvPr/>
            </p:nvSpPr>
            <p:spPr>
              <a:xfrm>
                <a:off x="-762000" y="6759680"/>
                <a:ext cx="9144000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400" i="1" smtClean="0">
                          <a:latin typeface="Cambria Math" panose="02040503050406030204" pitchFamily="18" charset="0"/>
                        </a:rPr>
                        <m:t>𝐵𝑃</m:t>
                      </m:r>
                      <m:r>
                        <a:rPr lang="en-ID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ID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ID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ID" sz="2400" b="1" i="1">
                          <a:latin typeface="Cambria Math" panose="02040503050406030204" pitchFamily="18" charset="0"/>
                        </a:rPr>
                        <m:t>𝒁</m:t>
                      </m:r>
                      <m:sSup>
                        <m:sSupPr>
                          <m:ctrlPr>
                            <a:rPr lang="en-ID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D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D" sz="24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D" sz="2400" b="1" i="1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p>
                                  <m:r>
                                    <a:rPr lang="en-ID" sz="2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ID" sz="2400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</m:d>
                        </m:e>
                        <m:sup>
                          <m:r>
                            <a:rPr lang="en-ID" sz="2400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ID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sz="24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ID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ID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D" sz="2400" b="0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ID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D" sz="2400" b="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d>
                            <m:dPr>
                              <m:ctrlPr>
                                <a:rPr lang="en-ID" sz="2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4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sub>
                        <m:sup>
                          <m:r>
                            <a:rPr lang="en-ID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8463DB-BB53-29A1-7A6C-29400EF4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0" y="6759680"/>
                <a:ext cx="9144000" cy="7838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ECD5DD-798E-58FD-75CF-F0AD10A3CF23}"/>
                  </a:ext>
                </a:extLst>
              </p:cNvPr>
              <p:cNvSpPr txBox="1"/>
              <p:nvPr/>
            </p:nvSpPr>
            <p:spPr>
              <a:xfrm>
                <a:off x="1752600" y="7919531"/>
                <a:ext cx="9144000" cy="409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dengan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elemen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vektof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merupakan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:</a:t>
                </a:r>
                <a:endParaRPr lang="en-ID" sz="20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ECD5DD-798E-58FD-75CF-F0AD10A3C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7919531"/>
                <a:ext cx="9144000" cy="409407"/>
              </a:xfrm>
              <a:prstGeom prst="rect">
                <a:avLst/>
              </a:prstGeom>
              <a:blipFill>
                <a:blip r:embed="rId11"/>
                <a:stretch>
                  <a:fillRect l="-733" t="-4478" b="-2686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AF04BF-E82C-3F41-E5FE-47D772E8BC86}"/>
                  </a:ext>
                </a:extLst>
              </p:cNvPr>
              <p:cNvSpPr txBox="1"/>
              <p:nvPr/>
            </p:nvSpPr>
            <p:spPr>
              <a:xfrm>
                <a:off x="8237589" y="7053606"/>
                <a:ext cx="9288411" cy="2690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dimana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: </a:t>
                </a:r>
                <a:endParaRPr lang="en-ID" sz="22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𝒁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: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Matriks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berukuran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𝑛 × 𝑛(𝑝 + 1) yang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memuat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vektor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yang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telah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dinormalisasi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(𝑧) untuk masing-masing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observasi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.</a:t>
                </a:r>
                <a:endParaRPr lang="en-ID" sz="22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D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ID" sz="22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: Nilai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kuadrat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residual pada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observasi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ke-</a:t>
                </a: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.</a:t>
                </a:r>
                <a:endParaRPr lang="en-ID" sz="22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: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Varians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dari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residual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D" sz="22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AF04BF-E82C-3F41-E5FE-47D772E8B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589" y="7053606"/>
                <a:ext cx="9288411" cy="2690993"/>
              </a:xfrm>
              <a:prstGeom prst="rect">
                <a:avLst/>
              </a:prstGeom>
              <a:blipFill>
                <a:blip r:embed="rId12"/>
                <a:stretch>
                  <a:fillRect l="-853" t="-1131" r="-787" b="-384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0951DFBF-86D3-D787-4D33-F386D97947DD}"/>
              </a:ext>
            </a:extLst>
          </p:cNvPr>
          <p:cNvSpPr/>
          <p:nvPr/>
        </p:nvSpPr>
        <p:spPr>
          <a:xfrm>
            <a:off x="1927618" y="8363019"/>
            <a:ext cx="2667000" cy="1143000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405A92-86BE-3C42-7BD1-56B464D01FF8}"/>
                  </a:ext>
                </a:extLst>
              </p:cNvPr>
              <p:cNvSpPr txBox="1"/>
              <p:nvPr/>
            </p:nvSpPr>
            <p:spPr>
              <a:xfrm>
                <a:off x="-1293023" y="8463524"/>
                <a:ext cx="9144000" cy="941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D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ID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ID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ID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ID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ID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405A92-86BE-3C42-7BD1-56B464D01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3023" y="8463524"/>
                <a:ext cx="9144000" cy="94198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59237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6381739" y="-2860399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Uji Asumsi Klasik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55EC6C79-DA71-3877-31D7-A8BA9F3A1C75}"/>
              </a:ext>
            </a:extLst>
          </p:cNvPr>
          <p:cNvSpPr txBox="1"/>
          <p:nvPr/>
        </p:nvSpPr>
        <p:spPr>
          <a:xfrm>
            <a:off x="2807214" y="2007627"/>
            <a:ext cx="12077701" cy="77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200" dirty="0">
                <a:solidFill>
                  <a:srgbClr val="000000"/>
                </a:solidFill>
                <a:latin typeface="Poppins Bold"/>
              </a:rPr>
              <a:t>Uji </a:t>
            </a:r>
            <a:r>
              <a:rPr lang="en-US" sz="3200" dirty="0" err="1">
                <a:solidFill>
                  <a:srgbClr val="000000"/>
                </a:solidFill>
                <a:latin typeface="Poppins Bold"/>
              </a:rPr>
              <a:t>Independen</a:t>
            </a:r>
            <a:r>
              <a:rPr lang="en-US" sz="3200" dirty="0">
                <a:solidFill>
                  <a:srgbClr val="000000"/>
                </a:solidFill>
                <a:latin typeface="Poppins Bold"/>
              </a:rPr>
              <a:t> Residual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52F569-E721-6347-923B-8AF952F521D1}"/>
              </a:ext>
            </a:extLst>
          </p:cNvPr>
          <p:cNvGrpSpPr/>
          <p:nvPr/>
        </p:nvGrpSpPr>
        <p:grpSpPr>
          <a:xfrm>
            <a:off x="1482492" y="2324100"/>
            <a:ext cx="1219200" cy="1143000"/>
            <a:chOff x="526097" y="7879745"/>
            <a:chExt cx="1521430" cy="152143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564A6D5D-107F-AE54-2752-0FB9C5139BF7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AAA4CDE-567C-F1E1-58B9-99B3A44A4C7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83F4EC37-C306-3F31-1F17-F01587830823}"/>
              </a:ext>
            </a:extLst>
          </p:cNvPr>
          <p:cNvSpPr txBox="1"/>
          <p:nvPr/>
        </p:nvSpPr>
        <p:spPr>
          <a:xfrm>
            <a:off x="2807214" y="2878571"/>
            <a:ext cx="13869700" cy="1266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Uji independensi adalah uji yang digunakan untuk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memeriksa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apakah residual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dari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 regresi memiliki korelasi dengan residual pada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waktu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sebelumnya (Draper &amp; Smith, 1992).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Uji yang digunakan untuk </a:t>
            </a:r>
            <a:r>
              <a:rPr lang="en-US" sz="24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memeriksa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asumsi independensi adalah uji Durbin-Watson 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C09EF2A8-14A7-073D-9E1B-548D4B09DA0C}"/>
              </a:ext>
            </a:extLst>
          </p:cNvPr>
          <p:cNvSpPr/>
          <p:nvPr/>
        </p:nvSpPr>
        <p:spPr>
          <a:xfrm>
            <a:off x="1676400" y="6721182"/>
            <a:ext cx="2743200" cy="1143000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A4FBBE-EE12-1021-9ABF-0CDC98623B96}"/>
                  </a:ext>
                </a:extLst>
              </p:cNvPr>
              <p:cNvSpPr txBox="1"/>
              <p:nvPr/>
            </p:nvSpPr>
            <p:spPr>
              <a:xfrm>
                <a:off x="1371600" y="4794408"/>
                <a:ext cx="13263282" cy="1837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2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Hipotesis:</a:t>
                </a:r>
                <a:endParaRPr lang="en-ID" sz="22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: </m:t>
                    </m:r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(tidak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ada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serial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autokorelasi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baik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positif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maupun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negatif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: </m:t>
                    </m:r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ada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serial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autokorelasi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baik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positif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maupun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negatif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2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Statistik uji:</a:t>
                </a:r>
                <a:endParaRPr lang="en-ID" sz="22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A4FBBE-EE12-1021-9ABF-0CDC98623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794408"/>
                <a:ext cx="13263282" cy="1837683"/>
              </a:xfrm>
              <a:prstGeom prst="rect">
                <a:avLst/>
              </a:prstGeom>
              <a:blipFill>
                <a:blip r:embed="rId9"/>
                <a:stretch>
                  <a:fillRect t="-1325" b="-596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137670-BCC1-16EA-8F98-03C5CC516C56}"/>
                  </a:ext>
                </a:extLst>
              </p:cNvPr>
              <p:cNvSpPr txBox="1"/>
              <p:nvPr/>
            </p:nvSpPr>
            <p:spPr>
              <a:xfrm>
                <a:off x="-3585882" y="6861795"/>
                <a:ext cx="13263282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2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ID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ID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D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D" sz="22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D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D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D" sz="2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D" sz="2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D" sz="2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ID" sz="2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ID" sz="22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D" sz="2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D" sz="2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ID" sz="2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ID" sz="22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ID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ID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D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D" sz="22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D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ID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D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ID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ID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ID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137670-BCC1-16EA-8F98-03C5CC516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85882" y="6861795"/>
                <a:ext cx="13263282" cy="8617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C01537-58F3-2AF1-F144-DA51B3FC11AC}"/>
                  </a:ext>
                </a:extLst>
              </p:cNvPr>
              <p:cNvSpPr txBox="1"/>
              <p:nvPr/>
            </p:nvSpPr>
            <p:spPr>
              <a:xfrm>
                <a:off x="4989089" y="6210300"/>
                <a:ext cx="7772400" cy="1835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	: Nilai </a:t>
                </a:r>
                <a:r>
                  <a:rPr lang="en-US" sz="22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Durbin-Watson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	: </a:t>
                </a:r>
                <a:r>
                  <a:rPr lang="en-US" sz="22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error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pada </a:t>
                </a:r>
                <a:r>
                  <a:rPr lang="en-US" sz="22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lag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ke-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i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	: </a:t>
                </a:r>
                <a:r>
                  <a:rPr lang="en-US" sz="22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error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pada </a:t>
                </a:r>
                <a:r>
                  <a:rPr lang="en-US" sz="22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lag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ke-(</a:t>
                </a: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 atau </a:t>
                </a:r>
                <a:r>
                  <a:rPr lang="en-US" sz="22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lag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sebelumnya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C01537-58F3-2AF1-F144-DA51B3FC1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089" y="6210300"/>
                <a:ext cx="7772400" cy="1835759"/>
              </a:xfrm>
              <a:prstGeom prst="rect">
                <a:avLst/>
              </a:prstGeom>
              <a:blipFill>
                <a:blip r:embed="rId11"/>
                <a:stretch>
                  <a:fillRect t="-1661" r="-157" b="-598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35AD201-BBEB-94D1-3E1F-40544912F70D}"/>
                  </a:ext>
                </a:extLst>
              </p:cNvPr>
              <p:cNvSpPr txBox="1"/>
              <p:nvPr/>
            </p:nvSpPr>
            <p:spPr>
              <a:xfrm>
                <a:off x="1371600" y="8186672"/>
                <a:ext cx="8996082" cy="1632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2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Daerah </a:t>
                </a:r>
                <a:r>
                  <a:rPr lang="en-US" sz="2200" b="1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penolakan</a:t>
                </a:r>
                <a:r>
                  <a:rPr lang="en-US" sz="22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sz="2200" b="1" dirty="0"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268288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Tolak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apabila </a:t>
                </a: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atau </a:t>
                </a: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&lt;</m:t>
                    </m:r>
                    <m:d>
                      <m:d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4−</m:t>
                        </m:r>
                        <m:sSub>
                          <m:sSubPr>
                            <m:ctrlPr>
                              <a:rPr lang="en-ID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, yang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memberikan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kesimpulan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bahwa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terdapat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serial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autokorelasi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baik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positif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maupun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negatif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. 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35AD201-BBEB-94D1-3E1F-40544912F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8186672"/>
                <a:ext cx="8996082" cy="1632498"/>
              </a:xfrm>
              <a:prstGeom prst="rect">
                <a:avLst/>
              </a:prstGeom>
              <a:blipFill>
                <a:blip r:embed="rId12"/>
                <a:stretch>
                  <a:fillRect t="-1866" r="-881" b="-634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8209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03978" y="-280330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3" y="0"/>
                </a:lnTo>
                <a:lnTo>
                  <a:pt x="13347233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063513" y="3592722"/>
            <a:ext cx="1091144" cy="910609"/>
          </a:xfrm>
          <a:custGeom>
            <a:avLst/>
            <a:gdLst/>
            <a:ahLst/>
            <a:cxnLst/>
            <a:rect l="l" t="t" r="r" b="b"/>
            <a:pathLst>
              <a:path w="1091144" h="910609">
                <a:moveTo>
                  <a:pt x="0" y="0"/>
                </a:moveTo>
                <a:lnTo>
                  <a:pt x="1091143" y="0"/>
                </a:lnTo>
                <a:lnTo>
                  <a:pt x="1091143" y="910609"/>
                </a:lnTo>
                <a:lnTo>
                  <a:pt x="0" y="910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14890071" y="8840540"/>
            <a:ext cx="3397929" cy="417760"/>
            <a:chOff x="0" y="0"/>
            <a:chExt cx="1239574" cy="152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39574" cy="152400"/>
            </a:xfrm>
            <a:custGeom>
              <a:avLst/>
              <a:gdLst/>
              <a:ahLst/>
              <a:cxnLst/>
              <a:rect l="l" t="t" r="r" b="b"/>
              <a:pathLst>
                <a:path w="1239574" h="152400">
                  <a:moveTo>
                    <a:pt x="0" y="0"/>
                  </a:moveTo>
                  <a:lnTo>
                    <a:pt x="1239574" y="0"/>
                  </a:lnTo>
                  <a:lnTo>
                    <a:pt x="123957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63513" y="4768038"/>
            <a:ext cx="11560007" cy="175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Poppins Bold"/>
              </a:rPr>
              <a:t>PEMODELAN FAKTOR-FAKTOR YANG MEMENGARUHI STUNTING DI KABUPATEN TUBAN MENGGUNAKAN METODE REGRESI SPASIAL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3513" y="6808293"/>
            <a:ext cx="6201504" cy="85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3"/>
              </a:lnSpc>
            </a:pPr>
            <a:r>
              <a:rPr lang="en-US" sz="2366">
                <a:solidFill>
                  <a:srgbClr val="545454"/>
                </a:solidFill>
                <a:latin typeface="Poppins"/>
              </a:rPr>
              <a:t>Oleh: </a:t>
            </a:r>
          </a:p>
          <a:p>
            <a:pPr algn="l">
              <a:lnSpc>
                <a:spcPts val="3313"/>
              </a:lnSpc>
            </a:pPr>
            <a:r>
              <a:rPr lang="en-US" sz="2366">
                <a:solidFill>
                  <a:srgbClr val="545454"/>
                </a:solidFill>
                <a:latin typeface="Poppins Bold"/>
              </a:rPr>
              <a:t>Ignatius Pandu A. / 5003201127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3513" y="955040"/>
            <a:ext cx="6323344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545454"/>
                </a:solidFill>
                <a:latin typeface="Poppins Bold"/>
              </a:rPr>
              <a:t>LAB. Lingkungan dan Kesehatan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986255"/>
            <a:ext cx="6201504" cy="85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3"/>
              </a:lnSpc>
            </a:pPr>
            <a:r>
              <a:rPr lang="en-US" sz="2366">
                <a:solidFill>
                  <a:srgbClr val="545454"/>
                </a:solidFill>
                <a:latin typeface="Poppins"/>
              </a:rPr>
              <a:t>Dosen Pembimbing:</a:t>
            </a:r>
          </a:p>
          <a:p>
            <a:pPr algn="l">
              <a:lnSpc>
                <a:spcPts val="3313"/>
              </a:lnSpc>
            </a:pPr>
            <a:r>
              <a:rPr lang="en-US" sz="2366">
                <a:solidFill>
                  <a:srgbClr val="545454"/>
                </a:solidFill>
                <a:latin typeface="Poppins Bold"/>
              </a:rPr>
              <a:t>Dr. Sutikno, S.Si, M.Si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61285" y="7567155"/>
            <a:ext cx="6598015" cy="127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13"/>
              </a:lnSpc>
            </a:pPr>
            <a:r>
              <a:rPr lang="en-US" sz="2366">
                <a:solidFill>
                  <a:srgbClr val="545454"/>
                </a:solidFill>
                <a:latin typeface="Poppins"/>
              </a:rPr>
              <a:t>Dosen Penguji:</a:t>
            </a:r>
          </a:p>
          <a:p>
            <a:pPr algn="r">
              <a:lnSpc>
                <a:spcPts val="3313"/>
              </a:lnSpc>
            </a:pPr>
            <a:r>
              <a:rPr lang="en-US" sz="2366">
                <a:solidFill>
                  <a:srgbClr val="545454"/>
                </a:solidFill>
                <a:latin typeface="Poppins Bold"/>
              </a:rPr>
              <a:t>Prof. Dr. Bambang Widjanarko Otok, M.Si</a:t>
            </a:r>
          </a:p>
          <a:p>
            <a:pPr algn="r">
              <a:lnSpc>
                <a:spcPts val="3313"/>
              </a:lnSpc>
            </a:pPr>
            <a:r>
              <a:rPr lang="en-US" sz="2366">
                <a:solidFill>
                  <a:srgbClr val="545454"/>
                </a:solidFill>
                <a:latin typeface="Poppins Bold"/>
              </a:rPr>
              <a:t>Dr. Santi Wulan Purnami, S.Si, M.Si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6381739" y="-2860399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Uji Asumsi Klasik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55EC6C79-DA71-3877-31D7-A8BA9F3A1C75}"/>
              </a:ext>
            </a:extLst>
          </p:cNvPr>
          <p:cNvSpPr txBox="1"/>
          <p:nvPr/>
        </p:nvSpPr>
        <p:spPr>
          <a:xfrm>
            <a:off x="2807214" y="2007627"/>
            <a:ext cx="12077701" cy="77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200" dirty="0">
                <a:solidFill>
                  <a:srgbClr val="000000"/>
                </a:solidFill>
                <a:latin typeface="Poppins Bold"/>
              </a:rPr>
              <a:t>Uji Residual Distribusi Normal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52F569-E721-6347-923B-8AF952F521D1}"/>
              </a:ext>
            </a:extLst>
          </p:cNvPr>
          <p:cNvGrpSpPr/>
          <p:nvPr/>
        </p:nvGrpSpPr>
        <p:grpSpPr>
          <a:xfrm>
            <a:off x="1482492" y="2324100"/>
            <a:ext cx="1219200" cy="1143000"/>
            <a:chOff x="526097" y="7879745"/>
            <a:chExt cx="1521430" cy="152143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564A6D5D-107F-AE54-2752-0FB9C5139BF7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AAA4CDE-567C-F1E1-58B9-99B3A44A4C7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83F4EC37-C306-3F31-1F17-F01587830823}"/>
              </a:ext>
            </a:extLst>
          </p:cNvPr>
          <p:cNvSpPr txBox="1"/>
          <p:nvPr/>
        </p:nvSpPr>
        <p:spPr>
          <a:xfrm>
            <a:off x="2807214" y="2878571"/>
            <a:ext cx="13880586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1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Uji </a:t>
            </a:r>
            <a:r>
              <a:rPr lang="en-US" sz="21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normalitas</a:t>
            </a:r>
            <a:r>
              <a:rPr lang="en-US" sz="21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residual dalam model regresi </a:t>
            </a:r>
            <a:r>
              <a:rPr lang="en-US" sz="21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berguna</a:t>
            </a:r>
            <a:r>
              <a:rPr lang="en-US" sz="21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untuk </a:t>
            </a:r>
            <a:r>
              <a:rPr lang="en-US" sz="21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memeriksa</a:t>
            </a:r>
            <a:r>
              <a:rPr lang="en-US" sz="21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apakah </a:t>
            </a:r>
            <a:r>
              <a:rPr lang="en-US" sz="21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nilai</a:t>
            </a:r>
            <a:r>
              <a:rPr lang="en-US" sz="21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residual (</a:t>
            </a:r>
            <a:r>
              <a:rPr lang="en-US" sz="21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selisih</a:t>
            </a:r>
            <a:r>
              <a:rPr lang="en-US" sz="21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1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antara</a:t>
            </a:r>
            <a:r>
              <a:rPr lang="en-US" sz="21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1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nilai</a:t>
            </a:r>
            <a:r>
              <a:rPr lang="en-US" sz="21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yang </a:t>
            </a:r>
            <a:r>
              <a:rPr lang="en-US" sz="21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diamati</a:t>
            </a:r>
            <a:r>
              <a:rPr lang="en-US" sz="21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dan </a:t>
            </a:r>
            <a:r>
              <a:rPr lang="en-US" sz="21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nilai</a:t>
            </a:r>
            <a:r>
              <a:rPr lang="en-US" sz="21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yang </a:t>
            </a:r>
            <a:r>
              <a:rPr lang="en-US" sz="21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diprediksi</a:t>
            </a:r>
            <a:r>
              <a:rPr lang="en-US" sz="21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oleh model) </a:t>
            </a:r>
            <a:r>
              <a:rPr lang="en-US" sz="21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terdistribusi</a:t>
            </a:r>
            <a:r>
              <a:rPr lang="en-US" sz="21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secara normal (Hasan, 2013).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1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Metode yang digunakan untuk melakukan uji residual </a:t>
            </a:r>
            <a:r>
              <a:rPr lang="en-US" sz="21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normalitas</a:t>
            </a:r>
            <a:r>
              <a:rPr lang="en-US" sz="21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adalah uji Kolmogorov-Smirnov.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C09EF2A8-14A7-073D-9E1B-548D4B09DA0C}"/>
              </a:ext>
            </a:extLst>
          </p:cNvPr>
          <p:cNvSpPr/>
          <p:nvPr/>
        </p:nvSpPr>
        <p:spPr>
          <a:xfrm>
            <a:off x="1676400" y="6721182"/>
            <a:ext cx="3200400" cy="1143000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A4FBBE-EE12-1021-9ABF-0CDC98623B96}"/>
                  </a:ext>
                </a:extLst>
              </p:cNvPr>
              <p:cNvSpPr txBox="1"/>
              <p:nvPr/>
            </p:nvSpPr>
            <p:spPr>
              <a:xfrm>
                <a:off x="1371600" y="4362363"/>
                <a:ext cx="13263282" cy="1958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400" b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Hipotesis:</a:t>
                </a:r>
                <a:endParaRPr lang="en-ID" sz="2400" b="1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, residual berdistribusi normal</a:t>
                </a:r>
                <a:endParaRPr lang="en-ID" sz="24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, residual tidak berdistribusi normal</a:t>
                </a:r>
                <a:endParaRPr lang="en-ID" sz="24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400" b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Statistik Uji:</a:t>
                </a:r>
                <a:endParaRPr lang="en-ID" sz="2400" b="1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A4FBBE-EE12-1021-9ABF-0CDC98623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362363"/>
                <a:ext cx="13263282" cy="1958998"/>
              </a:xfrm>
              <a:prstGeom prst="rect">
                <a:avLst/>
              </a:prstGeom>
              <a:blipFill>
                <a:blip r:embed="rId9"/>
                <a:stretch>
                  <a:fillRect t="-1869" b="-685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C01537-58F3-2AF1-F144-DA51B3FC11AC}"/>
                  </a:ext>
                </a:extLst>
              </p:cNvPr>
              <p:cNvSpPr txBox="1"/>
              <p:nvPr/>
            </p:nvSpPr>
            <p:spPr>
              <a:xfrm>
                <a:off x="4994532" y="6583959"/>
                <a:ext cx="7772400" cy="1370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 Distribusi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frekuensi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kumulatif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empiris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 Distribusi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frekuensi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kumulatif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teoritis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C01537-58F3-2AF1-F144-DA51B3FC1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532" y="6583959"/>
                <a:ext cx="7772400" cy="1370888"/>
              </a:xfrm>
              <a:prstGeom prst="rect">
                <a:avLst/>
              </a:prstGeom>
              <a:blipFill>
                <a:blip r:embed="rId10"/>
                <a:stretch>
                  <a:fillRect t="-2222" b="-844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35AD201-BBEB-94D1-3E1F-40544912F70D}"/>
                  </a:ext>
                </a:extLst>
              </p:cNvPr>
              <p:cNvSpPr txBox="1"/>
              <p:nvPr/>
            </p:nvSpPr>
            <p:spPr>
              <a:xfrm>
                <a:off x="1371600" y="8186672"/>
                <a:ext cx="14325600" cy="1234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2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Daerah </a:t>
                </a:r>
                <a:r>
                  <a:rPr lang="en-US" sz="2200" b="1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penolakan</a:t>
                </a:r>
                <a:r>
                  <a:rPr lang="en-US" sz="22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sz="2200" b="1" dirty="0"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269875"/>
                <a:r>
                  <a:rPr lang="en-US" sz="2200" dirty="0">
                    <a:latin typeface="Poppins" panose="00000500000000000000" pitchFamily="2" charset="0"/>
                    <a:cs typeface="Poppins" panose="00000500000000000000" pitchFamily="2" charset="0"/>
                  </a:rPr>
                  <a:t>Tolak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Poppins" panose="00000500000000000000" pitchFamily="2" charset="0"/>
                    <a:cs typeface="Poppins" panose="00000500000000000000" pitchFamily="2" charset="0"/>
                  </a:rPr>
                  <a:t> apabila </a:t>
                </a:r>
                <a:r>
                  <a:rPr lang="en-US" sz="22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nilai</a:t>
                </a:r>
                <a:r>
                  <a:rPr lang="en-US" sz="22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ID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sz="2200" dirty="0">
                    <a:latin typeface="Poppins" panose="00000500000000000000" pitchFamily="2" charset="0"/>
                    <a:cs typeface="Poppins" panose="00000500000000000000" pitchFamily="2" charset="0"/>
                  </a:rPr>
                  <a:t> dengan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sz="2200" dirty="0">
                    <a:latin typeface="Poppins" panose="00000500000000000000" pitchFamily="2" charset="0"/>
                    <a:cs typeface="Poppins" panose="00000500000000000000" pitchFamily="2" charset="0"/>
                  </a:rPr>
                  <a:t> merupakan </a:t>
                </a:r>
                <a:r>
                  <a:rPr lang="en-US" sz="22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nilai</a:t>
                </a:r>
                <a:r>
                  <a:rPr lang="en-US" sz="22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kiritis</a:t>
                </a:r>
                <a:r>
                  <a:rPr lang="en-US" sz="2200" dirty="0">
                    <a:latin typeface="Poppins" panose="00000500000000000000" pitchFamily="2" charset="0"/>
                    <a:cs typeface="Poppins" panose="00000500000000000000" pitchFamily="2" charset="0"/>
                  </a:rPr>
                  <a:t> untuk uji </a:t>
                </a:r>
                <a:r>
                  <a:rPr lang="en-US" sz="2200" i="1" dirty="0">
                    <a:latin typeface="Poppins" panose="00000500000000000000" pitchFamily="2" charset="0"/>
                    <a:cs typeface="Poppins" panose="00000500000000000000" pitchFamily="2" charset="0"/>
                  </a:rPr>
                  <a:t>Kolmogorov-Smirnov </a:t>
                </a:r>
                <a:r>
                  <a:rPr lang="en-US" sz="22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satu</a:t>
                </a:r>
                <a:r>
                  <a:rPr lang="en-US" sz="2200" dirty="0">
                    <a:latin typeface="Poppins" panose="00000500000000000000" pitchFamily="2" charset="0"/>
                    <a:cs typeface="Poppins" panose="00000500000000000000" pitchFamily="2" charset="0"/>
                  </a:rPr>
                  <a:t> sampel dan </a:t>
                </a:r>
                <a:r>
                  <a:rPr lang="en-US" sz="2200" i="1" dirty="0">
                    <a:latin typeface="Poppins" panose="00000500000000000000" pitchFamily="2" charset="0"/>
                    <a:cs typeface="Poppins" panose="00000500000000000000" pitchFamily="2" charset="0"/>
                  </a:rPr>
                  <a:t>D </a:t>
                </a:r>
                <a:r>
                  <a:rPr lang="en-US" sz="22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diperoleh</a:t>
                </a:r>
                <a:r>
                  <a:rPr lang="en-US" sz="22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dari</a:t>
                </a:r>
                <a:r>
                  <a:rPr lang="en-US" sz="2200" dirty="0">
                    <a:latin typeface="Poppins" panose="00000500000000000000" pitchFamily="2" charset="0"/>
                    <a:cs typeface="Poppins" panose="00000500000000000000" pitchFamily="2" charset="0"/>
                  </a:rPr>
                  <a:t> persamaan (2.12).</a:t>
                </a:r>
                <a:endParaRPr lang="en-ID" sz="22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35AD201-BBEB-94D1-3E1F-40544912F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8186672"/>
                <a:ext cx="14325600" cy="1234312"/>
              </a:xfrm>
              <a:prstGeom prst="rect">
                <a:avLst/>
              </a:prstGeom>
              <a:blipFill>
                <a:blip r:embed="rId11"/>
                <a:stretch>
                  <a:fillRect t="-2475" b="-940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77CA5-E7DB-48EF-5D01-C25D70AD89AE}"/>
                  </a:ext>
                </a:extLst>
              </p:cNvPr>
              <p:cNvSpPr txBox="1"/>
              <p:nvPr/>
            </p:nvSpPr>
            <p:spPr>
              <a:xfrm>
                <a:off x="1482492" y="7053960"/>
                <a:ext cx="369910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2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ID" sz="22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sz="2200" i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D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D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2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ID" sz="2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D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ID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D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2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ID" sz="22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D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ID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77CA5-E7DB-48EF-5D01-C25D70AD8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492" y="7053960"/>
                <a:ext cx="3699108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421129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Transformasi Data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55EC6C79-DA71-3877-31D7-A8BA9F3A1C75}"/>
              </a:ext>
            </a:extLst>
          </p:cNvPr>
          <p:cNvSpPr txBox="1"/>
          <p:nvPr/>
        </p:nvSpPr>
        <p:spPr>
          <a:xfrm>
            <a:off x="2807214" y="2007627"/>
            <a:ext cx="12077701" cy="77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200" dirty="0">
                <a:solidFill>
                  <a:srgbClr val="000000"/>
                </a:solidFill>
                <a:latin typeface="Poppins Bold"/>
              </a:rPr>
              <a:t>Transformasi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52F569-E721-6347-923B-8AF952F521D1}"/>
              </a:ext>
            </a:extLst>
          </p:cNvPr>
          <p:cNvGrpSpPr/>
          <p:nvPr/>
        </p:nvGrpSpPr>
        <p:grpSpPr>
          <a:xfrm>
            <a:off x="1482492" y="2324100"/>
            <a:ext cx="1219200" cy="1143000"/>
            <a:chOff x="526097" y="7879745"/>
            <a:chExt cx="1521430" cy="152143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564A6D5D-107F-AE54-2752-0FB9C5139BF7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AAA4CDE-567C-F1E1-58B9-99B3A44A4C7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83F4EC37-C306-3F31-1F17-F01587830823}"/>
              </a:ext>
            </a:extLst>
          </p:cNvPr>
          <p:cNvSpPr txBox="1"/>
          <p:nvPr/>
        </p:nvSpPr>
        <p:spPr>
          <a:xfrm>
            <a:off x="2807214" y="2878571"/>
            <a:ext cx="14490186" cy="2367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Transformasi data merupakan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teknik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yang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esensial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untuk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memastikan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data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memenuhi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asumsi yang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dibutuhkan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Umumnya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, transformasi data digunakan untuk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memperbaiki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normalitas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,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mengurangi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heteroskedastisitas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, dan meningkatkan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linearitas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dalam hubungan variabel </a:t>
            </a:r>
            <a:r>
              <a:rPr lang="en-US" sz="2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(</a:t>
            </a:r>
            <a:r>
              <a:rPr lang="en-US" sz="22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Härdle</a:t>
            </a:r>
            <a:r>
              <a:rPr lang="en-US" sz="2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&amp; Simar, 2019)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Untuk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menentukan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transformasi yang tepat, perlu dilakukan perhitungan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nilai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200" i="1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skewness 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dan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pemeriksaan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kecondongan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histogram data.  </a:t>
            </a:r>
            <a:endParaRPr lang="en-US" sz="2200" dirty="0">
              <a:effectLst/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C09EF2A8-14A7-073D-9E1B-548D4B09DA0C}"/>
              </a:ext>
            </a:extLst>
          </p:cNvPr>
          <p:cNvSpPr/>
          <p:nvPr/>
        </p:nvSpPr>
        <p:spPr>
          <a:xfrm>
            <a:off x="3124200" y="5900791"/>
            <a:ext cx="2514600" cy="1116295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40D5A9-FCE7-86DF-951D-A9E573828463}"/>
                  </a:ext>
                </a:extLst>
              </p:cNvPr>
              <p:cNvSpPr txBox="1"/>
              <p:nvPr/>
            </p:nvSpPr>
            <p:spPr>
              <a:xfrm>
                <a:off x="-2256864" y="6030631"/>
                <a:ext cx="13276728" cy="924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200" i="1" smtClean="0">
                          <a:latin typeface="Cambria Math" panose="02040503050406030204" pitchFamily="18" charset="0"/>
                        </a:rPr>
                        <m:t>𝑆𝑘𝑒𝑤𝑛𝑒𝑠𝑠</m:t>
                      </m:r>
                      <m:r>
                        <a:rPr lang="en-ID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D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ID" sz="22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ID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D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ID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f>
                                <m:fPr>
                                  <m:type m:val="skw"/>
                                  <m:ctrlPr>
                                    <a:rPr lang="en-ID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sz="22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ID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</m:den>
                      </m:f>
                    </m:oMath>
                  </m:oMathPara>
                </a14:m>
                <a:endParaRPr lang="en-ID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40D5A9-FCE7-86DF-951D-A9E573828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56864" y="6030631"/>
                <a:ext cx="13276728" cy="9247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8E89B9-CE89-EB57-5DE3-2DBDD93F75F1}"/>
                  </a:ext>
                </a:extLst>
              </p:cNvPr>
              <p:cNvSpPr txBox="1"/>
              <p:nvPr/>
            </p:nvSpPr>
            <p:spPr>
              <a:xfrm>
                <a:off x="2807214" y="7161059"/>
                <a:ext cx="13276728" cy="1386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sz="2200" dirty="0"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ID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D" sz="22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D" sz="2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ID" sz="2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endParaRPr lang="en-ID" sz="2200" dirty="0"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ID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D" sz="22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D" sz="2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ID" sz="2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e>
                    </m:nary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8E89B9-CE89-EB57-5DE3-2DBDD93F7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214" y="7161059"/>
                <a:ext cx="13276728" cy="1386149"/>
              </a:xfrm>
              <a:prstGeom prst="rect">
                <a:avLst/>
              </a:prstGeom>
              <a:blipFill>
                <a:blip r:embed="rId8"/>
                <a:stretch>
                  <a:fillRect t="-5286" b="-5859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81CF3BDF-C678-5227-32D2-8437123096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2609" y="5496446"/>
            <a:ext cx="5105973" cy="2303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B5C985-73F8-C9E0-5999-52E08B1DD3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48582" y="5572645"/>
            <a:ext cx="5086034" cy="22378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9E5538A-AF61-DB0D-3930-1A614D20F0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52307" y="7929991"/>
            <a:ext cx="4710297" cy="205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15798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Transformasi Data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55EC6C79-DA71-3877-31D7-A8BA9F3A1C75}"/>
              </a:ext>
            </a:extLst>
          </p:cNvPr>
          <p:cNvSpPr txBox="1"/>
          <p:nvPr/>
        </p:nvSpPr>
        <p:spPr>
          <a:xfrm>
            <a:off x="2807214" y="2007627"/>
            <a:ext cx="12077701" cy="77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200" dirty="0">
                <a:solidFill>
                  <a:srgbClr val="000000"/>
                </a:solidFill>
                <a:latin typeface="Poppins Bold"/>
              </a:rPr>
              <a:t>Jenis Transformasi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52F569-E721-6347-923B-8AF952F521D1}"/>
              </a:ext>
            </a:extLst>
          </p:cNvPr>
          <p:cNvGrpSpPr/>
          <p:nvPr/>
        </p:nvGrpSpPr>
        <p:grpSpPr>
          <a:xfrm>
            <a:off x="1482492" y="2324100"/>
            <a:ext cx="1219200" cy="1143000"/>
            <a:chOff x="526097" y="7879745"/>
            <a:chExt cx="1521430" cy="152143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564A6D5D-107F-AE54-2752-0FB9C5139BF7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AAA4CDE-567C-F1E1-58B9-99B3A44A4C7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83F4EC37-C306-3F31-1F17-F01587830823}"/>
              </a:ext>
            </a:extLst>
          </p:cNvPr>
          <p:cNvSpPr txBox="1"/>
          <p:nvPr/>
        </p:nvSpPr>
        <p:spPr>
          <a:xfrm>
            <a:off x="2807214" y="2878571"/>
            <a:ext cx="14490186" cy="350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Berikut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jenis-jenis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transformasi data sesuai dengan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jenis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kecondongan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histogram data</a:t>
            </a:r>
            <a:endParaRPr lang="en-US" sz="2200" dirty="0">
              <a:effectLst/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0D155D5-9CCC-F54B-589B-754BBBD46D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7801679"/>
                  </p:ext>
                </p:extLst>
              </p:nvPr>
            </p:nvGraphicFramePr>
            <p:xfrm>
              <a:off x="3200400" y="3467100"/>
              <a:ext cx="9677400" cy="379355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4838700">
                      <a:extLst>
                        <a:ext uri="{9D8B030D-6E8A-4147-A177-3AD203B41FA5}">
                          <a16:colId xmlns:a16="http://schemas.microsoft.com/office/drawing/2014/main" val="2076010678"/>
                        </a:ext>
                      </a:extLst>
                    </a:gridCol>
                    <a:gridCol w="4838700">
                      <a:extLst>
                        <a:ext uri="{9D8B030D-6E8A-4147-A177-3AD203B41FA5}">
                          <a16:colId xmlns:a16="http://schemas.microsoft.com/office/drawing/2014/main" val="3718536399"/>
                        </a:ext>
                      </a:extLst>
                    </a:gridCol>
                  </a:tblGrid>
                  <a:tr h="260207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Kecondongan</a:t>
                          </a:r>
                          <a:r>
                            <a:rPr lang="en-US" sz="22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Histogram </a:t>
                          </a:r>
                          <a:endParaRPr lang="en-ID" sz="22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Transformasi Data</a:t>
                          </a:r>
                          <a:endParaRPr lang="en-ID" sz="2200" b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70319470"/>
                      </a:ext>
                    </a:extLst>
                  </a:tr>
                  <a:tr h="419207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Moderate Positive Skewness</a:t>
                          </a:r>
                          <a:endParaRPr lang="en-ID" sz="22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ctrlPr>
                                      <a:rPr lang="en-ID" sz="22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a:rPr lang="en-US" sz="22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g>
                                  <m:e>
                                    <m:r>
                                      <a:rPr lang="en-US" sz="22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ID" sz="2200" b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26682783"/>
                      </a:ext>
                    </a:extLst>
                  </a:tr>
                  <a:tr h="415656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Substantial Positive Skewness</a:t>
                          </a:r>
                          <a:endParaRPr lang="en-ID" sz="22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D" sz="22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2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fName>
                                  <m:e>
                                    <m:r>
                                      <a:rPr lang="en-US" sz="22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D" sz="2200" b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71352503"/>
                      </a:ext>
                    </a:extLst>
                  </a:tr>
                  <a:tr h="655977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Severe Positive Skewness</a:t>
                          </a:r>
                          <a:endParaRPr lang="en-ID" sz="22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D" sz="22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D" sz="2200" b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27704340"/>
                      </a:ext>
                    </a:extLst>
                  </a:tr>
                  <a:tr h="453920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Moderate Negative Skewness</a:t>
                          </a:r>
                          <a:endParaRPr lang="en-ID" sz="22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ctrlPr>
                                      <a:rPr lang="en-ID" sz="22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a:rPr lang="en-US" sz="22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g>
                                  <m:e>
                                    <m:r>
                                      <a:rPr lang="en-US" sz="22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2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ID" sz="2200" b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64138026"/>
                      </a:ext>
                    </a:extLst>
                  </a:tr>
                  <a:tr h="415656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Substantial Negative Skewness</a:t>
                          </a:r>
                          <a:endParaRPr lang="en-ID" sz="22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D" sz="22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2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D" sz="22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2200" b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2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ID" sz="2200" b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89363648"/>
                      </a:ext>
                    </a:extLst>
                  </a:tr>
                  <a:tr h="655977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Severe Negative Skewness</a:t>
                          </a:r>
                          <a:endParaRPr lang="en-ID" sz="2200" b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D" sz="22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2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D" sz="22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796825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0D155D5-9CCC-F54B-589B-754BBBD46D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7801679"/>
                  </p:ext>
                </p:extLst>
              </p:nvPr>
            </p:nvGraphicFramePr>
            <p:xfrm>
              <a:off x="3200400" y="3467100"/>
              <a:ext cx="9677400" cy="3795014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4838700">
                      <a:extLst>
                        <a:ext uri="{9D8B030D-6E8A-4147-A177-3AD203B41FA5}">
                          <a16:colId xmlns:a16="http://schemas.microsoft.com/office/drawing/2014/main" val="2076010678"/>
                        </a:ext>
                      </a:extLst>
                    </a:gridCol>
                    <a:gridCol w="4838700">
                      <a:extLst>
                        <a:ext uri="{9D8B030D-6E8A-4147-A177-3AD203B41FA5}">
                          <a16:colId xmlns:a16="http://schemas.microsoft.com/office/drawing/2014/main" val="3718536399"/>
                        </a:ext>
                      </a:extLst>
                    </a:gridCol>
                  </a:tblGrid>
                  <a:tr h="347345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Kecondongan</a:t>
                          </a:r>
                          <a:r>
                            <a:rPr lang="en-US" sz="22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Histogram </a:t>
                          </a:r>
                          <a:endParaRPr lang="en-ID" sz="22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Transformasi Data</a:t>
                          </a:r>
                          <a:endParaRPr lang="en-ID" sz="2200" b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70319470"/>
                      </a:ext>
                    </a:extLst>
                  </a:tr>
                  <a:tr h="465201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Moderate Positive Skewness</a:t>
                          </a:r>
                          <a:endParaRPr lang="en-ID" sz="22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100000" t="-88312" r="-126" b="-6376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6682783"/>
                      </a:ext>
                    </a:extLst>
                  </a:tr>
                  <a:tr h="460375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Substantial Positive Skewness</a:t>
                          </a:r>
                          <a:endParaRPr lang="en-ID" sz="22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100000" t="-193333" r="-126" b="-554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1352503"/>
                      </a:ext>
                    </a:extLst>
                  </a:tr>
                  <a:tr h="775589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Severe Positive Skewness</a:t>
                          </a:r>
                          <a:endParaRPr lang="en-ID" sz="22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100000" t="-171875" r="-126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7704340"/>
                      </a:ext>
                    </a:extLst>
                  </a:tr>
                  <a:tr h="510540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Moderate Negative Skewness</a:t>
                          </a:r>
                          <a:endParaRPr lang="en-ID" sz="22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100000" t="-414286" r="-126" b="-2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4138026"/>
                      </a:ext>
                    </a:extLst>
                  </a:tr>
                  <a:tr h="460375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Substantial Negative Skewness</a:t>
                          </a:r>
                          <a:endParaRPr lang="en-ID" sz="22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100000" t="-576000" r="-126" b="-17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363648"/>
                      </a:ext>
                    </a:extLst>
                  </a:tr>
                  <a:tr h="775589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200" b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Severe Negative Skewness</a:t>
                          </a:r>
                          <a:endParaRPr lang="en-ID" sz="2200" b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100000" t="-396094" r="-126" b="-7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96825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5209523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Matriks </a:t>
            </a: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Pembobot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Spasial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4">
                <a:extLst>
                  <a:ext uri="{FF2B5EF4-FFF2-40B4-BE49-F238E27FC236}">
                    <a16:creationId xmlns:a16="http://schemas.microsoft.com/office/drawing/2014/main" id="{83F4EC37-C306-3F31-1F17-F01587830823}"/>
                  </a:ext>
                </a:extLst>
              </p:cNvPr>
              <p:cNvSpPr txBox="1"/>
              <p:nvPr/>
            </p:nvSpPr>
            <p:spPr>
              <a:xfrm>
                <a:off x="1028699" y="1943100"/>
                <a:ext cx="14490186" cy="131125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342900" indent="-342900" algn="just">
                  <a:lnSpc>
                    <a:spcPts val="3521"/>
                  </a:lnSpc>
                  <a:buFont typeface="Courier New" panose="02070309020205020404" pitchFamily="49" charset="0"/>
                  <a:buChar char="o"/>
                </a:pP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Matriks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pembobot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spasial, yang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umumnya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disimbolkan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dengan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matriks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b="1" i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W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,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merupakan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representasi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matriks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berukuran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× 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yang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mencerminkan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relasi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kedekatan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antar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wilayah atau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lokasi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dalam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pengamatan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.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Matriks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b="1" i="1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W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memiliki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beberapa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asumsi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sebagai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berikut.</a:t>
                </a:r>
                <a:endParaRPr lang="en-ID" sz="2200" dirty="0"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11" name="TextBox 14">
                <a:extLst>
                  <a:ext uri="{FF2B5EF4-FFF2-40B4-BE49-F238E27FC236}">
                    <a16:creationId xmlns:a16="http://schemas.microsoft.com/office/drawing/2014/main" id="{83F4EC37-C306-3F31-1F17-F01587830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99" y="1943100"/>
                <a:ext cx="14490186" cy="1311256"/>
              </a:xfrm>
              <a:prstGeom prst="rect">
                <a:avLst/>
              </a:prstGeom>
              <a:blipFill>
                <a:blip r:embed="rId5"/>
                <a:stretch>
                  <a:fillRect l="-1136" t="-465" r="-1178" b="-1255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5">
                <a:extLst>
                  <a:ext uri="{FF2B5EF4-FFF2-40B4-BE49-F238E27FC236}">
                    <a16:creationId xmlns:a16="http://schemas.microsoft.com/office/drawing/2014/main" id="{2677D23A-E34A-02A4-4A4A-FCA8C2EF6322}"/>
                  </a:ext>
                </a:extLst>
              </p:cNvPr>
              <p:cNvSpPr txBox="1"/>
              <p:nvPr/>
            </p:nvSpPr>
            <p:spPr>
              <a:xfrm>
                <a:off x="1345685" y="3543300"/>
                <a:ext cx="13567083" cy="312149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 algn="just">
                  <a:lnSpc>
                    <a:spcPts val="3521"/>
                  </a:lnSpc>
                  <a:spcAft>
                    <a:spcPts val="1800"/>
                  </a:spcAft>
                  <a:buFont typeface="+mj-lt"/>
                  <a:buAutoNum type="arabicParenR"/>
                </a:pP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Matriks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b="1" i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W 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tidak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memiliki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pengaruh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pada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dirinya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sendiri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𝑖𝑖</m:t>
                            </m:r>
                          </m:sub>
                        </m:s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atau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matriks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b="1" i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W 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adalah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matriks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yang diagonal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utamanya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memiliki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nilai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0</a:t>
                </a:r>
                <a:endParaRPr lang="en-ID" sz="2200" dirty="0"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marL="457200" indent="-457200" algn="just">
                  <a:lnSpc>
                    <a:spcPts val="3521"/>
                  </a:lnSpc>
                  <a:spcAft>
                    <a:spcPts val="1800"/>
                  </a:spcAft>
                  <a:buFont typeface="+mj-lt"/>
                  <a:buAutoNum type="arabicParenR"/>
                </a:pP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Matriks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b="1" i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W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memiliki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sifat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simetris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yang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dimana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. Hal ini menunjukkan bahwa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adanya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hubungan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keterkaitan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secara spasial</a:t>
                </a:r>
                <a:endParaRPr lang="en-ID" sz="2200" dirty="0"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marL="457200" indent="-457200" algn="just">
                  <a:lnSpc>
                    <a:spcPts val="3521"/>
                  </a:lnSpc>
                  <a:spcAft>
                    <a:spcPts val="1800"/>
                  </a:spcAft>
                  <a:buFont typeface="+mj-lt"/>
                  <a:buAutoNum type="arabicParenR"/>
                </a:pP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Matriks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baris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menggambarkan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hubungan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spasial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suatu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lokasi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dengan wilayah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lainnya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.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Artinya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, total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nilai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matriks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baris ke-</a:t>
                </a:r>
                <a:r>
                  <a:rPr lang="en-US" sz="2200" i="1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i</a:t>
                </a:r>
                <a:r>
                  <a:rPr lang="en-US" sz="2200" i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sama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dengan total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tetangga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yang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dimiliki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oleh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lokasi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ke-</a:t>
                </a:r>
                <a:r>
                  <a:rPr lang="en-US" sz="2200" i="1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i</a:t>
                </a:r>
                <a:endParaRPr lang="en-US" sz="2200" dirty="0">
                  <a:solidFill>
                    <a:srgbClr val="5B544C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4" name="TextBox 15">
                <a:extLst>
                  <a:ext uri="{FF2B5EF4-FFF2-40B4-BE49-F238E27FC236}">
                    <a16:creationId xmlns:a16="http://schemas.microsoft.com/office/drawing/2014/main" id="{2677D23A-E34A-02A4-4A4A-FCA8C2EF6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685" y="3543300"/>
                <a:ext cx="13567083" cy="3121496"/>
              </a:xfrm>
              <a:prstGeom prst="rect">
                <a:avLst/>
              </a:prstGeom>
              <a:blipFill>
                <a:blip r:embed="rId6"/>
                <a:stretch>
                  <a:fillRect l="-1573" t="-2930" r="-1303" b="-449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EC53086-8D8F-2A41-3504-90C681BA5CF1}"/>
              </a:ext>
            </a:extLst>
          </p:cNvPr>
          <p:cNvSpPr txBox="1"/>
          <p:nvPr/>
        </p:nvSpPr>
        <p:spPr>
          <a:xfrm>
            <a:off x="1028699" y="6972300"/>
            <a:ext cx="14490186" cy="1167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Matriks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pembobot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spasial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memiliki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beberapa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jenis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konsep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, yaitu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menggunakan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konsep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ketetanggan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(</a:t>
            </a:r>
            <a:r>
              <a:rPr lang="en-US" sz="2200" i="1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contiguity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) atau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konsep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jarak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(</a:t>
            </a:r>
            <a:r>
              <a:rPr lang="en-US" sz="2200" i="1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distance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). Dalam penelitian ini,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matriks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pembobot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spasial yang digunakan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akan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menggunakan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konsep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ketetanggan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.</a:t>
            </a:r>
            <a:endParaRPr lang="en-ID" sz="2200" dirty="0">
              <a:effectLst/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210818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Matriks </a:t>
            </a: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Pembobot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Ketetanggaan</a:t>
            </a:r>
            <a:endParaRPr lang="en-US" sz="4800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83F4EC37-C306-3F31-1F17-F01587830823}"/>
              </a:ext>
            </a:extLst>
          </p:cNvPr>
          <p:cNvSpPr txBox="1"/>
          <p:nvPr/>
        </p:nvSpPr>
        <p:spPr>
          <a:xfrm>
            <a:off x="1028699" y="1943100"/>
            <a:ext cx="14490186" cy="1311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521"/>
              </a:lnSpc>
              <a:buFont typeface="Courier New" panose="02070309020205020404" pitchFamily="49" charset="0"/>
              <a:buChar char="o"/>
            </a:pP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Sebelum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membangun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matriks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pembobot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spasial, matriks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kontiguitas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spasial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harus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dibuat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dengan menggunakan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fungsi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bobot. Dua tempat atau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daerah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dianggap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berdekatan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jika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mereka memiliki batas wilayah yang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sama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53086-8D8F-2A41-3504-90C681BA5CF1}"/>
              </a:ext>
            </a:extLst>
          </p:cNvPr>
          <p:cNvSpPr txBox="1"/>
          <p:nvPr/>
        </p:nvSpPr>
        <p:spPr>
          <a:xfrm>
            <a:off x="914400" y="3513156"/>
            <a:ext cx="14490186" cy="1167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Untuk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menggambarkan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ketetanggaan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antara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lokasi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,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kita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dapat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membentuk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matriks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kontiguitas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spasial 𝑪. Matriks ini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berukuran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𝑛 × 𝑛 dan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bersifat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biner, di mana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setiap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elemennya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dapat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berupa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0 atau 1. Secara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umum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, definisi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elemen-elemen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matriks 𝑪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mencakup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:</a:t>
            </a: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9B002501-886F-69EE-0586-502687188583}"/>
              </a:ext>
            </a:extLst>
          </p:cNvPr>
          <p:cNvSpPr/>
          <p:nvPr/>
        </p:nvSpPr>
        <p:spPr>
          <a:xfrm>
            <a:off x="4572000" y="5013058"/>
            <a:ext cx="3829051" cy="1116295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55D0E2-8136-8DAA-64B5-949CD266378F}"/>
                  </a:ext>
                </a:extLst>
              </p:cNvPr>
              <p:cNvSpPr txBox="1"/>
              <p:nvPr/>
            </p:nvSpPr>
            <p:spPr>
              <a:xfrm>
                <a:off x="1981200" y="5150599"/>
                <a:ext cx="9144000" cy="847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ID" sz="2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D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D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D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D" sz="2200" i="0">
                                  <a:latin typeface="Cambria Math" panose="02040503050406030204" pitchFamily="18" charset="0"/>
                                </a:rPr>
                                <m:t>&amp;1, </m:t>
                              </m:r>
                              <m:r>
                                <a:rPr lang="en-ID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D" sz="22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D" sz="2200" i="1">
                                  <a:latin typeface="Cambria Math" panose="02040503050406030204" pitchFamily="18" charset="0"/>
                                </a:rPr>
                                <m:t>𝑑𝑎𝑛</m:t>
                              </m:r>
                              <m:r>
                                <a:rPr lang="en-ID" sz="22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D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ID" sz="22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D" sz="2200" i="1">
                                  <a:latin typeface="Cambria Math" panose="02040503050406030204" pitchFamily="18" charset="0"/>
                                </a:rPr>
                                <m:t>𝑏𝑒𝑟𝑡𝑒𝑡𝑎𝑛𝑔𝑔𝑎</m:t>
                              </m:r>
                            </m:e>
                            <m:e>
                              <m:r>
                                <a:rPr lang="en-ID" sz="2200" i="0">
                                  <a:latin typeface="Cambria Math" panose="02040503050406030204" pitchFamily="18" charset="0"/>
                                </a:rPr>
                                <m:t>&amp;0, </m:t>
                              </m:r>
                              <m:r>
                                <a:rPr lang="en-ID" sz="2200" i="1">
                                  <a:latin typeface="Cambria Math" panose="02040503050406030204" pitchFamily="18" charset="0"/>
                                </a:rPr>
                                <m:t>𝑙𝑎𝑖𝑛𝑛𝑦𝑎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D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55D0E2-8136-8DAA-64B5-949CD2663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150599"/>
                <a:ext cx="9144000" cy="847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25F38-378F-0821-B877-A72C38714FDC}"/>
                  </a:ext>
                </a:extLst>
              </p:cNvPr>
              <p:cNvSpPr txBox="1"/>
              <p:nvPr/>
            </p:nvSpPr>
            <p:spPr>
              <a:xfrm>
                <a:off x="1524000" y="6194366"/>
                <a:ext cx="9144000" cy="1313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200" dirty="0" err="1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dimana</a:t>
                </a:r>
                <a:r>
                  <a:rPr lang="en-US" sz="2200" dirty="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  <a:endParaRPr lang="en-ID" sz="2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just"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=1,2,…,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200" dirty="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endParaRPr lang="en-ID" sz="2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algn="just"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=1,2,…, 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200" dirty="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endParaRPr lang="en-ID" sz="22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25F38-378F-0821-B877-A72C38714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6194366"/>
                <a:ext cx="9144000" cy="1313180"/>
              </a:xfrm>
              <a:prstGeom prst="rect">
                <a:avLst/>
              </a:prstGeom>
              <a:blipFill>
                <a:blip r:embed="rId6"/>
                <a:stretch>
                  <a:fillRect l="-867" t="-2778" b="-41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B45D444-A6C4-8910-2BE6-58D15F2A2F50}"/>
              </a:ext>
            </a:extLst>
          </p:cNvPr>
          <p:cNvSpPr txBox="1"/>
          <p:nvPr/>
        </p:nvSpPr>
        <p:spPr>
          <a:xfrm>
            <a:off x="1028699" y="7672001"/>
            <a:ext cx="8115302" cy="2254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Matriks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kontiguitas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spasial 𝑪 digunakan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sebagai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dasar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untuk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membentuk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matriks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pembobot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spasial, yang pada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prinsipnya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merupakan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hasil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dari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proses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standarisasi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matriks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𝑪. Untuk </a:t>
            </a:r>
            <a:r>
              <a:rPr lang="en-US" sz="2200" i="1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elemen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dalam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suatu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sistem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geografis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,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sebuah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matriks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kontiguitas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spasial, </a:t>
            </a:r>
            <a:r>
              <a:rPr lang="en-US" sz="2200" b="1" i="1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C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, dapat ditulis dalam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bentuk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berikut </a:t>
            </a:r>
            <a:endParaRPr lang="en-ID" sz="2200" dirty="0">
              <a:effectLst/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E8725E65-6587-8F85-34EB-455BB2C83F69}"/>
              </a:ext>
            </a:extLst>
          </p:cNvPr>
          <p:cNvSpPr/>
          <p:nvPr/>
        </p:nvSpPr>
        <p:spPr>
          <a:xfrm>
            <a:off x="9927769" y="4745797"/>
            <a:ext cx="6836201" cy="2531303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636219-A58C-F92E-2B2A-FD9B43838D2A}"/>
                  </a:ext>
                </a:extLst>
              </p:cNvPr>
              <p:cNvSpPr txBox="1"/>
              <p:nvPr/>
            </p:nvSpPr>
            <p:spPr>
              <a:xfrm>
                <a:off x="8934449" y="4845238"/>
                <a:ext cx="8648701" cy="2368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2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D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ID" sz="22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D" sz="2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ID" sz="2200" i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D" sz="2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ID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ID" sz="22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D" sz="2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ID" sz="2200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D" sz="2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ID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ID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ID" sz="22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D" sz="2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ID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D" sz="2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ID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ID" sz="22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D" sz="2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ID" sz="2200" i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D" sz="2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ID" sz="22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ID" sz="22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D" sz="2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ID" sz="2200" i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D" sz="2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ID" sz="22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ID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ID" sz="22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D" sz="2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ID" sz="22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D" sz="2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ID" sz="22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ID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ID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ID" sz="2200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ID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ID" sz="22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D" sz="2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ID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D" sz="2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ID" sz="22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D" sz="2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ID" sz="22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D" sz="2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ID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ID" sz="22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D" sz="2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𝑛𝑛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D" sz="2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ID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ID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ID" sz="22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D" sz="2200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D" sz="22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D" sz="2200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D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ID" sz="22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D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ID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D" sz="22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D" sz="2200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D" sz="22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D" sz="2200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D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ID" sz="22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D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ID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ID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ID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ID" sz="2200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ID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D" sz="22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D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ID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ID" sz="22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D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ID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D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ID" sz="22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D" sz="2200" i="1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636219-A58C-F92E-2B2A-FD9B43838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449" y="4845238"/>
                <a:ext cx="8648701" cy="2368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E011B8-6B3D-E175-6A4A-7F838F435EFF}"/>
              </a:ext>
            </a:extLst>
          </p:cNvPr>
          <p:cNvCxnSpPr/>
          <p:nvPr/>
        </p:nvCxnSpPr>
        <p:spPr>
          <a:xfrm>
            <a:off x="9601200" y="4680783"/>
            <a:ext cx="0" cy="5562600"/>
          </a:xfrm>
          <a:prstGeom prst="line">
            <a:avLst/>
          </a:prstGeom>
          <a:ln w="28575">
            <a:solidFill>
              <a:srgbClr val="079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7CC2AC-A493-A365-8376-4C861E4F6D5E}"/>
                  </a:ext>
                </a:extLst>
              </p:cNvPr>
              <p:cNvSpPr txBox="1"/>
              <p:nvPr/>
            </p:nvSpPr>
            <p:spPr>
              <a:xfrm>
                <a:off x="10023661" y="7555247"/>
                <a:ext cx="5943569" cy="1468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dimana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:</a:t>
                </a:r>
                <a:endParaRPr lang="en-ID" sz="22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D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dengan </a:t>
                </a: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=1,2,…,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ID" sz="22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D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dengan </a:t>
                </a: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=1,2,…,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ID" sz="22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7CC2AC-A493-A365-8376-4C861E4F6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661" y="7555247"/>
                <a:ext cx="5943569" cy="1468735"/>
              </a:xfrm>
              <a:prstGeom prst="rect">
                <a:avLst/>
              </a:prstGeom>
              <a:blipFill>
                <a:blip r:embed="rId8"/>
                <a:stretch>
                  <a:fillRect l="-7077" t="-4149" b="-5269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251995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Matriks </a:t>
            </a: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Pembobot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Ketetanggaan</a:t>
            </a:r>
            <a:endParaRPr lang="en-US" sz="4800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83F4EC37-C306-3F31-1F17-F01587830823}"/>
              </a:ext>
            </a:extLst>
          </p:cNvPr>
          <p:cNvSpPr txBox="1"/>
          <p:nvPr/>
        </p:nvSpPr>
        <p:spPr>
          <a:xfrm>
            <a:off x="1028699" y="1943100"/>
            <a:ext cx="14490186" cy="864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521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Matriks 𝑾 yang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dibentuk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berdasarkan hubungan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ketetanggaan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umumnya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memiliki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berbagai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jenis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matriks sebagai berikut.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C8D6F1D0-4A44-9621-8569-DDBB4EC0A450}"/>
              </a:ext>
            </a:extLst>
          </p:cNvPr>
          <p:cNvSpPr txBox="1"/>
          <p:nvPr/>
        </p:nvSpPr>
        <p:spPr>
          <a:xfrm>
            <a:off x="1447800" y="2926010"/>
            <a:ext cx="8664368" cy="350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200"/>
              <a:buFont typeface="Wingdings" panose="05000000000000000000" pitchFamily="2" charset="2"/>
              <a:buChar char="Ø"/>
              <a:tabLst>
                <a:tab pos="270510" algn="l"/>
              </a:tabLst>
            </a:pPr>
            <a:r>
              <a:rPr lang="en-US" sz="2200" b="1" i="1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Rook Contiguity</a:t>
            </a:r>
            <a:endParaRPr lang="en-ID" sz="2200" b="1" dirty="0">
              <a:effectLst/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39EE09-4061-02A6-DB7B-A69181FC5173}"/>
                  </a:ext>
                </a:extLst>
              </p:cNvPr>
              <p:cNvSpPr txBox="1"/>
              <p:nvPr/>
            </p:nvSpPr>
            <p:spPr>
              <a:xfrm>
                <a:off x="1698146" y="3276747"/>
                <a:ext cx="13810707" cy="12307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200" i="1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Rook contiguity 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adalah wilayah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tetangga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yang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diidentifikasi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berdasarkan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persinggungan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sisi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. Wilayah yang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bersebelahan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dengan wilayah yang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sedang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diamati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diberi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bobot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= 1,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sementara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wilayah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lainnya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diberi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bobot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= 0.</a:t>
                </a:r>
                <a:endParaRPr lang="en-ID" sz="22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39EE09-4061-02A6-DB7B-A69181FC5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146" y="3276747"/>
                <a:ext cx="13810707" cy="1230786"/>
              </a:xfrm>
              <a:prstGeom prst="rect">
                <a:avLst/>
              </a:prstGeom>
              <a:blipFill>
                <a:blip r:embed="rId5"/>
                <a:stretch>
                  <a:fillRect l="-574" t="-2488" r="-574" b="-796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650F458-4CD5-A387-F4BC-C5852DC3C7F9}"/>
              </a:ext>
            </a:extLst>
          </p:cNvPr>
          <p:cNvSpPr txBox="1"/>
          <p:nvPr/>
        </p:nvSpPr>
        <p:spPr>
          <a:xfrm>
            <a:off x="1447799" y="4688384"/>
            <a:ext cx="14228257" cy="350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200"/>
              <a:buFont typeface="Wingdings" panose="05000000000000000000" pitchFamily="2" charset="2"/>
              <a:buChar char="Ø"/>
              <a:tabLst>
                <a:tab pos="270510" algn="l"/>
              </a:tabLst>
            </a:pPr>
            <a:r>
              <a:rPr lang="en-US" sz="2200" b="1" i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Bishop</a:t>
            </a:r>
            <a:r>
              <a:rPr lang="en-US" sz="2200" b="1" i="1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Contiguity</a:t>
            </a:r>
            <a:endParaRPr lang="en-ID" sz="2200" b="1" dirty="0">
              <a:effectLst/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B56EE1-A8BD-71D4-1271-F555B2F64C01}"/>
                  </a:ext>
                </a:extLst>
              </p:cNvPr>
              <p:cNvSpPr txBox="1"/>
              <p:nvPr/>
            </p:nvSpPr>
            <p:spPr>
              <a:xfrm>
                <a:off x="1708177" y="5041427"/>
                <a:ext cx="13800675" cy="14736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200" i="1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Bishop contiguity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merujuk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pada wilayah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tetangga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yang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diidentifikasi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berdasarkan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persinggungan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sudut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. Wilayah yang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memiliki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titik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sudut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yang bertemu dengan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sudut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dari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lokasi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yang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menjadi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fokus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diberi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bobot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= 1,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sedangkan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untuk wilayah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lainnya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bobotnya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adalah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= 0.</a:t>
                </a:r>
                <a:endParaRPr lang="en-ID" sz="2200" dirty="0"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B56EE1-A8BD-71D4-1271-F555B2F64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177" y="5041427"/>
                <a:ext cx="13800675" cy="1473673"/>
              </a:xfrm>
              <a:prstGeom prst="rect">
                <a:avLst/>
              </a:prstGeom>
              <a:blipFill>
                <a:blip r:embed="rId6"/>
                <a:stretch>
                  <a:fillRect l="-574" t="-2893" r="-574" b="-785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F343E2D-C8CB-5D81-2C5F-5F9A778BBEBA}"/>
              </a:ext>
            </a:extLst>
          </p:cNvPr>
          <p:cNvSpPr txBox="1"/>
          <p:nvPr/>
        </p:nvSpPr>
        <p:spPr>
          <a:xfrm>
            <a:off x="1443445" y="6686478"/>
            <a:ext cx="14228257" cy="350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SzPts val="1200"/>
              <a:buFont typeface="Wingdings" panose="05000000000000000000" pitchFamily="2" charset="2"/>
              <a:buChar char="Ø"/>
              <a:tabLst>
                <a:tab pos="270510" algn="l"/>
              </a:tabLst>
            </a:pPr>
            <a:r>
              <a:rPr lang="en-US" sz="2200" b="1" i="1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Queen Contiguity</a:t>
            </a:r>
            <a:endParaRPr lang="en-ID" sz="2200" b="1" dirty="0">
              <a:effectLst/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C85A16-E574-6ED1-674F-01A3864347D0}"/>
                  </a:ext>
                </a:extLst>
              </p:cNvPr>
              <p:cNvSpPr txBox="1"/>
              <p:nvPr/>
            </p:nvSpPr>
            <p:spPr>
              <a:xfrm>
                <a:off x="1708177" y="7071705"/>
                <a:ext cx="13800675" cy="1500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200" i="1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Queen contiguity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ditentukan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oleh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adanya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persinggungan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baik di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sisi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maupun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sudut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. Jika wilayah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tersebut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bersisian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dan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memiliki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titik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sudut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yang bertemu dengan wilayah yang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sedang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diamati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, maka wilayah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tersebut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diberi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bobot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= 1,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sedangkan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untuk wilayah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lainnya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bobotnya</a:t>
                </a:r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adalah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200" dirty="0"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= 0. </a:t>
                </a:r>
                <a:endParaRPr lang="en-ID" sz="2200" dirty="0"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C85A16-E574-6ED1-674F-01A386434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177" y="7071705"/>
                <a:ext cx="13800675" cy="1500795"/>
              </a:xfrm>
              <a:prstGeom prst="rect">
                <a:avLst/>
              </a:prstGeom>
              <a:blipFill>
                <a:blip r:embed="rId7"/>
                <a:stretch>
                  <a:fillRect l="-574" t="-2846" r="-574" b="-650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579261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Matriks </a:t>
            </a: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Pembobot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Ketetanggaan</a:t>
            </a:r>
            <a:endParaRPr lang="en-US" sz="4800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F0A5CCCF-B0C8-3A27-A4CB-465A4685C2D3}"/>
              </a:ext>
            </a:extLst>
          </p:cNvPr>
          <p:cNvSpPr txBox="1"/>
          <p:nvPr/>
        </p:nvSpPr>
        <p:spPr>
          <a:xfrm>
            <a:off x="1028698" y="2041785"/>
            <a:ext cx="12611101" cy="71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Dalam penelitian ini,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matriks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pembobot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ketetanggaan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yang digunakan adalah </a:t>
            </a:r>
            <a:r>
              <a:rPr lang="en-US" sz="2200" i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Queen contiguity</a:t>
            </a:r>
            <a:endParaRPr lang="en-ID" sz="2200" dirty="0">
              <a:effectLst/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6CEFFA00-146E-5021-A323-17858626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857500"/>
            <a:ext cx="7239000" cy="32911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4">
                <a:extLst>
                  <a:ext uri="{FF2B5EF4-FFF2-40B4-BE49-F238E27FC236}">
                    <a16:creationId xmlns:a16="http://schemas.microsoft.com/office/drawing/2014/main" id="{D1356527-D608-2584-5509-8A3470AF3077}"/>
                  </a:ext>
                </a:extLst>
              </p:cNvPr>
              <p:cNvSpPr txBox="1"/>
              <p:nvPr/>
            </p:nvSpPr>
            <p:spPr>
              <a:xfrm>
                <a:off x="1219199" y="6497086"/>
                <a:ext cx="12611101" cy="71109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342900" indent="-342900" algn="just">
                  <a:lnSpc>
                    <a:spcPct val="107000"/>
                  </a:lnSpc>
                  <a:spcAft>
                    <a:spcPts val="800"/>
                  </a:spcAft>
                  <a:buFont typeface="Courier New" panose="02070309020205020404" pitchFamily="49" charset="0"/>
                  <a:buChar char="o"/>
                </a:pP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Dari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gambar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di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atas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,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diperoleh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matriks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queen contiguity dengan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ukuran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5×5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sebagai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 berikut.</a:t>
                </a:r>
                <a:endParaRPr lang="en-ID" sz="2200" dirty="0">
                  <a:effectLst/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7" name="TextBox 14">
                <a:extLst>
                  <a:ext uri="{FF2B5EF4-FFF2-40B4-BE49-F238E27FC236}">
                    <a16:creationId xmlns:a16="http://schemas.microsoft.com/office/drawing/2014/main" id="{D1356527-D608-2584-5509-8A3470AF3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199" y="6497086"/>
                <a:ext cx="12611101" cy="711092"/>
              </a:xfrm>
              <a:prstGeom prst="rect">
                <a:avLst/>
              </a:prstGeom>
              <a:blipFill>
                <a:blip r:embed="rId6"/>
                <a:stretch>
                  <a:fillRect l="-1257" t="-10345" r="-1353" b="-2413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9BA5E-9487-0B2F-FAAD-F0C8B258B2FD}"/>
                  </a:ext>
                </a:extLst>
              </p:cNvPr>
              <p:cNvSpPr txBox="1"/>
              <p:nvPr/>
            </p:nvSpPr>
            <p:spPr>
              <a:xfrm>
                <a:off x="152400" y="7420694"/>
                <a:ext cx="9144000" cy="1649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2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D" sz="2200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ID" sz="22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D" sz="22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sz="22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D" sz="22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79BA5E-9487-0B2F-FAAD-F0C8B258B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420694"/>
                <a:ext cx="9144000" cy="16490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43057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Dependensi Spasial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D1356527-D608-2584-5509-8A3470AF3077}"/>
              </a:ext>
            </a:extLst>
          </p:cNvPr>
          <p:cNvSpPr txBox="1"/>
          <p:nvPr/>
        </p:nvSpPr>
        <p:spPr>
          <a:xfrm>
            <a:off x="2612571" y="4400451"/>
            <a:ext cx="13465629" cy="1799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Uji Moran’s I memiliki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tujuan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untuk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mengukur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tingkat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autokorelasi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spasial dalam data atau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mengukur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hubungan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antar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observasi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yang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saling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bertetangga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. Nilai Moran's I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berkisar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antara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-1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hingga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1, dengan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nilai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positif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menunjukkan adanya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pola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spasial yang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mengelompok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(clustering),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sedangkan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nilai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negatif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menunjukkan adanya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pola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spasial yang 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menyebar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(dispersion) (</a:t>
            </a:r>
            <a:r>
              <a:rPr lang="en-US" sz="2200" dirty="0" err="1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Anselin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, 1988b).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97C145-472A-76E0-179B-BDC4E209D76D}"/>
              </a:ext>
            </a:extLst>
          </p:cNvPr>
          <p:cNvGrpSpPr/>
          <p:nvPr/>
        </p:nvGrpSpPr>
        <p:grpSpPr>
          <a:xfrm>
            <a:off x="1028699" y="1903973"/>
            <a:ext cx="1219200" cy="1143000"/>
            <a:chOff x="526097" y="7879745"/>
            <a:chExt cx="1521430" cy="152143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01CFFC8-376C-A913-FA11-A13283781B72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A793956-6014-B41C-559D-0B51B0AC4B80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0BE0E9E-0348-5D46-C44D-E1F4B86957D9}"/>
              </a:ext>
            </a:extLst>
          </p:cNvPr>
          <p:cNvSpPr txBox="1"/>
          <p:nvPr/>
        </p:nvSpPr>
        <p:spPr>
          <a:xfrm>
            <a:off x="2352674" y="1903973"/>
            <a:ext cx="1388745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Ketergantungan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spasial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merujuk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pada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tingkat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otokorelasi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spasial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antara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nilai-nilai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yang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diukur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secara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independen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yang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diamati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dalam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ruang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geografis</a:t>
            </a:r>
            <a:r>
              <a:rPr lang="en-US" sz="220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. 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Untuk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mendeteksi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keberadaan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dependensi spasial, </a:t>
            </a:r>
            <a:r>
              <a:rPr lang="en-US" sz="22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terdapat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dua metode pengujian yang digunakan, yaitu </a:t>
            </a:r>
            <a:r>
              <a:rPr lang="en-US" sz="2200" i="1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Moran’s I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dan </a:t>
            </a:r>
            <a:r>
              <a:rPr lang="en-US" sz="2200" i="1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Lagrange Multiplier </a:t>
            </a:r>
            <a:r>
              <a:rPr lang="en-US" sz="22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(LM). </a:t>
            </a:r>
            <a:endParaRPr lang="en-US" sz="2200" dirty="0">
              <a:solidFill>
                <a:srgbClr val="5B544C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2" name="Group 14">
            <a:extLst>
              <a:ext uri="{FF2B5EF4-FFF2-40B4-BE49-F238E27FC236}">
                <a16:creationId xmlns:a16="http://schemas.microsoft.com/office/drawing/2014/main" id="{12DEF05D-029B-EC0E-0582-1D90E53632A3}"/>
              </a:ext>
            </a:extLst>
          </p:cNvPr>
          <p:cNvGrpSpPr/>
          <p:nvPr/>
        </p:nvGrpSpPr>
        <p:grpSpPr>
          <a:xfrm>
            <a:off x="957789" y="3366852"/>
            <a:ext cx="1416655" cy="1369030"/>
            <a:chOff x="0" y="0"/>
            <a:chExt cx="6350000" cy="6350000"/>
          </a:xfrm>
        </p:grpSpPr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C553AC7E-E962-41EF-5311-D721502F174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TextBox 16">
            <a:extLst>
              <a:ext uri="{FF2B5EF4-FFF2-40B4-BE49-F238E27FC236}">
                <a16:creationId xmlns:a16="http://schemas.microsoft.com/office/drawing/2014/main" id="{75E625FE-0B32-593B-CEFF-E533AEE2C360}"/>
              </a:ext>
            </a:extLst>
          </p:cNvPr>
          <p:cNvSpPr txBox="1"/>
          <p:nvPr/>
        </p:nvSpPr>
        <p:spPr>
          <a:xfrm>
            <a:off x="1135977" y="3621789"/>
            <a:ext cx="108482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01.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7128CD19-EA5E-1656-114C-C959E90693D0}"/>
              </a:ext>
            </a:extLst>
          </p:cNvPr>
          <p:cNvSpPr txBox="1"/>
          <p:nvPr/>
        </p:nvSpPr>
        <p:spPr>
          <a:xfrm>
            <a:off x="2590800" y="3609091"/>
            <a:ext cx="3657600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Moran’s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41CE0B-35F9-9D72-E253-1C1E0003BEAD}"/>
                  </a:ext>
                </a:extLst>
              </p:cNvPr>
              <p:cNvSpPr txBox="1"/>
              <p:nvPr/>
            </p:nvSpPr>
            <p:spPr>
              <a:xfrm>
                <a:off x="2743200" y="6331389"/>
                <a:ext cx="9144000" cy="1837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2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Hipotesis:</a:t>
                </a:r>
                <a:endParaRPr lang="en-ID" sz="22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	: </a:t>
                </a: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(tidak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ada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autokorelasi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spasial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antar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lokasi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	: </a:t>
                </a: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(Ada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autokorelasi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spasial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antar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lokasi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2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Statistik uji:</a:t>
                </a:r>
                <a:endParaRPr lang="en-ID" sz="22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41CE0B-35F9-9D72-E253-1C1E0003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6331389"/>
                <a:ext cx="9144000" cy="1837683"/>
              </a:xfrm>
              <a:prstGeom prst="rect">
                <a:avLst/>
              </a:prstGeom>
              <a:blipFill>
                <a:blip r:embed="rId7"/>
                <a:stretch>
                  <a:fillRect t="-1661" b="-598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Diagonal Corners Rounded 24">
            <a:extLst>
              <a:ext uri="{FF2B5EF4-FFF2-40B4-BE49-F238E27FC236}">
                <a16:creationId xmlns:a16="http://schemas.microsoft.com/office/drawing/2014/main" id="{E62176F7-DB20-E584-1A40-52B7DCA4B945}"/>
              </a:ext>
            </a:extLst>
          </p:cNvPr>
          <p:cNvSpPr/>
          <p:nvPr/>
        </p:nvSpPr>
        <p:spPr>
          <a:xfrm>
            <a:off x="3009900" y="8135021"/>
            <a:ext cx="2819400" cy="1405113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70CCE2-B17D-5479-1578-6A39689FF0D4}"/>
                  </a:ext>
                </a:extLst>
              </p:cNvPr>
              <p:cNvSpPr txBox="1"/>
              <p:nvPr/>
            </p:nvSpPr>
            <p:spPr>
              <a:xfrm>
                <a:off x="-304800" y="8231513"/>
                <a:ext cx="9144000" cy="1212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20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ID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ID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ID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D" sz="2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  <m:r>
                            <a:rPr lang="en-ID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D" sz="2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ID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ID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D" sz="22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D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D" sz="2200" i="1">
                                  <a:latin typeface="Cambria Math" panose="02040503050406030204" pitchFamily="18" charset="0"/>
                                </a:rPr>
                                <m:t>𝑣𝑎𝑟</m:t>
                              </m:r>
                              <m:d>
                                <m:dPr>
                                  <m:ctrlPr>
                                    <a:rPr lang="en-ID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D" sz="2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D" sz="22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acc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ID" sz="2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70CCE2-B17D-5479-1578-6A39689FF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4800" y="8231513"/>
                <a:ext cx="9144000" cy="12121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415AAEE-0B2C-0CAF-E593-D15F4C62A908}"/>
              </a:ext>
            </a:extLst>
          </p:cNvPr>
          <p:cNvSpPr txBox="1"/>
          <p:nvPr/>
        </p:nvSpPr>
        <p:spPr>
          <a:xfrm>
            <a:off x="5688173" y="8009978"/>
            <a:ext cx="9294876" cy="4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2095" algn="just">
              <a:lnSpc>
                <a:spcPct val="107000"/>
              </a:lnSpc>
              <a:spcAft>
                <a:spcPts val="800"/>
              </a:spcAft>
            </a:pP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dimana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:</a:t>
            </a:r>
            <a:endParaRPr lang="en-ID" sz="22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AE9487-56BE-19C8-71EA-9C34ED0AB52A}"/>
                  </a:ext>
                </a:extLst>
              </p:cNvPr>
              <p:cNvSpPr txBox="1"/>
              <p:nvPr/>
            </p:nvSpPr>
            <p:spPr>
              <a:xfrm>
                <a:off x="5931408" y="8417796"/>
                <a:ext cx="4259580" cy="84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D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D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D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ID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D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D" sz="20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D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ID" sz="2000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ID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ID" sz="20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ID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D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D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D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ID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ID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ID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  <m:d>
                                    <m:dPr>
                                      <m:ctrlPr>
                                        <a:rPr lang="en-ID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D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D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D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ID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ID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ID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nary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ID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D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ID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ID" sz="2000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ID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D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sz="20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D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D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ID" sz="20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ID" sz="20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ID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D" sz="20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lang="en-ID" sz="20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AE9487-56BE-19C8-71EA-9C34ED0AB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408" y="8417796"/>
                <a:ext cx="4259580" cy="8496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3D5EDA2-5588-554E-4F55-6B4D643FDA49}"/>
                  </a:ext>
                </a:extLst>
              </p:cNvPr>
              <p:cNvSpPr txBox="1"/>
              <p:nvPr/>
            </p:nvSpPr>
            <p:spPr>
              <a:xfrm>
                <a:off x="2316098" y="9329893"/>
                <a:ext cx="9294876" cy="670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0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ID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ID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D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</m:d>
                      <m:r>
                        <a:rPr lang="en-ID" sz="2000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D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D" sz="2000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ID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3D5EDA2-5588-554E-4F55-6B4D643FD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098" y="9329893"/>
                <a:ext cx="9294876" cy="6705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A75515-8770-F9CD-6CF1-052652ACC61B}"/>
                  </a:ext>
                </a:extLst>
              </p:cNvPr>
              <p:cNvSpPr txBox="1"/>
              <p:nvPr/>
            </p:nvSpPr>
            <p:spPr>
              <a:xfrm>
                <a:off x="7811264" y="8409052"/>
                <a:ext cx="9294876" cy="790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000" i="1" smtClean="0"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ID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ID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D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</m:d>
                      <m:r>
                        <a:rPr lang="en-ID" sz="20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D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D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ID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ID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D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D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ID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D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D" sz="2000" i="0">
                              <a:latin typeface="Cambria Math" panose="02040503050406030204" pitchFamily="18" charset="0"/>
                            </a:rPr>
                            <m:t>+3</m:t>
                          </m:r>
                          <m:sSubSup>
                            <m:sSubSupPr>
                              <m:ctrlPr>
                                <a:rPr lang="en-ID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D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D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ID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ctrlPr>
                                <a:rPr lang="en-ID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D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ID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D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ID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D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D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ID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ID" sz="2000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D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D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ID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D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D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A75515-8770-F9CD-6CF1-052652ACC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264" y="8409052"/>
                <a:ext cx="9294876" cy="7904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99317B3-AB95-0547-A919-399C071260C5}"/>
                  </a:ext>
                </a:extLst>
              </p:cNvPr>
              <p:cNvSpPr txBox="1"/>
              <p:nvPr/>
            </p:nvSpPr>
            <p:spPr>
              <a:xfrm>
                <a:off x="7239303" y="9240894"/>
                <a:ext cx="9294876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D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99317B3-AB95-0547-A919-399C07126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303" y="9240894"/>
                <a:ext cx="9294876" cy="8485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296FF1-8F24-B2F1-03C6-8F85624804C7}"/>
              </a:ext>
            </a:extLst>
          </p:cNvPr>
          <p:cNvCxnSpPr>
            <a:cxnSpLocks/>
          </p:cNvCxnSpPr>
          <p:nvPr/>
        </p:nvCxnSpPr>
        <p:spPr>
          <a:xfrm>
            <a:off x="10190988" y="7930317"/>
            <a:ext cx="0" cy="2356683"/>
          </a:xfrm>
          <a:prstGeom prst="line">
            <a:avLst/>
          </a:prstGeom>
          <a:ln w="28575">
            <a:solidFill>
              <a:srgbClr val="079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F0987A6-5E81-D339-46EE-AEE0BA596E98}"/>
              </a:ext>
            </a:extLst>
          </p:cNvPr>
          <p:cNvCxnSpPr>
            <a:cxnSpLocks/>
          </p:cNvCxnSpPr>
          <p:nvPr/>
        </p:nvCxnSpPr>
        <p:spPr>
          <a:xfrm>
            <a:off x="14706600" y="7930317"/>
            <a:ext cx="0" cy="2356683"/>
          </a:xfrm>
          <a:prstGeom prst="line">
            <a:avLst/>
          </a:prstGeom>
          <a:ln w="28575">
            <a:solidFill>
              <a:srgbClr val="079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A243E0-DE4E-7CB4-3680-A00964A459D9}"/>
                  </a:ext>
                </a:extLst>
              </p:cNvPr>
              <p:cNvSpPr txBox="1"/>
              <p:nvPr/>
            </p:nvSpPr>
            <p:spPr>
              <a:xfrm>
                <a:off x="14298168" y="8300008"/>
                <a:ext cx="3883914" cy="967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D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D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ID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sz="20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ID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D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ID" sz="20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D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D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D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D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D" sz="20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ID" sz="20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ID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ID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D" sz="20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ID" sz="2000" i="1">
                                              <a:latin typeface="Cambria Math" panose="02040503050406030204" pitchFamily="18" charset="0"/>
                                            </a:rPr>
                                            <m:t>𝑗𝑖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ID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ID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A243E0-DE4E-7CB4-3680-A00964A45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8168" y="8300008"/>
                <a:ext cx="3883914" cy="9674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F413294D-B3B8-D98E-66F7-EED67382EA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840154" y="9465549"/>
            <a:ext cx="3289908" cy="59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77528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Dependensi Spasial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4">
            <a:extLst>
              <a:ext uri="{FF2B5EF4-FFF2-40B4-BE49-F238E27FC236}">
                <a16:creationId xmlns:a16="http://schemas.microsoft.com/office/drawing/2014/main" id="{12DEF05D-029B-EC0E-0582-1D90E53632A3}"/>
              </a:ext>
            </a:extLst>
          </p:cNvPr>
          <p:cNvGrpSpPr/>
          <p:nvPr/>
        </p:nvGrpSpPr>
        <p:grpSpPr>
          <a:xfrm>
            <a:off x="1028699" y="1930636"/>
            <a:ext cx="1416655" cy="1369030"/>
            <a:chOff x="0" y="0"/>
            <a:chExt cx="6350000" cy="6350000"/>
          </a:xfrm>
        </p:grpSpPr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C553AC7E-E962-41EF-5311-D721502F174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TextBox 16">
            <a:extLst>
              <a:ext uri="{FF2B5EF4-FFF2-40B4-BE49-F238E27FC236}">
                <a16:creationId xmlns:a16="http://schemas.microsoft.com/office/drawing/2014/main" id="{75E625FE-0B32-593B-CEFF-E533AEE2C360}"/>
              </a:ext>
            </a:extLst>
          </p:cNvPr>
          <p:cNvSpPr txBox="1"/>
          <p:nvPr/>
        </p:nvSpPr>
        <p:spPr>
          <a:xfrm>
            <a:off x="1206887" y="2185573"/>
            <a:ext cx="108482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01.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7128CD19-EA5E-1656-114C-C959E90693D0}"/>
              </a:ext>
            </a:extLst>
          </p:cNvPr>
          <p:cNvSpPr txBox="1"/>
          <p:nvPr/>
        </p:nvSpPr>
        <p:spPr>
          <a:xfrm>
            <a:off x="2667000" y="2234762"/>
            <a:ext cx="6477000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Moran’s I (</a:t>
            </a: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Lanjutan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E9ACC4-B306-0005-AC5C-7BF57ED58D1E}"/>
                  </a:ext>
                </a:extLst>
              </p:cNvPr>
              <p:cNvSpPr txBox="1"/>
              <p:nvPr/>
            </p:nvSpPr>
            <p:spPr>
              <a:xfrm>
                <a:off x="2445354" y="3086576"/>
                <a:ext cx="13632846" cy="4753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dengan: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	: Indeks </a:t>
                </a:r>
                <a:r>
                  <a:rPr lang="en-US" sz="22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Moran’s I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2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n 	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r>
                  <a:rPr lang="en-US" sz="22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banyak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lokasi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pengamatan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	: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nilai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pada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lokasi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ke-</a:t>
                </a:r>
                <a:r>
                  <a:rPr lang="en-US" sz="2200" i="1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i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	: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nilai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pada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lokasi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ke-</a:t>
                </a:r>
                <a:r>
                  <a:rPr lang="en-US" sz="22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j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	: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nilai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rata-rata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dari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lokasi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ke-</a:t>
                </a:r>
                <a:r>
                  <a:rPr lang="en-US" sz="22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n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	: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elemen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pada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pembobot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yang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telah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distandarisasi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antara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lokasi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𝑖 dan 𝑗.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2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Daerah </a:t>
                </a:r>
                <a:r>
                  <a:rPr lang="en-US" sz="2200" b="1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penolakan</a:t>
                </a:r>
                <a:r>
                  <a:rPr lang="en-US" sz="22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sz="22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Tolak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apabila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h𝑖𝑡𝑢𝑛𝑔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&gt;</m:t>
                        </m:r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ID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yang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memberikan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kesimpulan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bahwa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ada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autokorelasi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spasial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antar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lokasi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.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E9ACC4-B306-0005-AC5C-7BF57ED58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354" y="3086576"/>
                <a:ext cx="13632846" cy="4753545"/>
              </a:xfrm>
              <a:prstGeom prst="rect">
                <a:avLst/>
              </a:prstGeom>
              <a:blipFill>
                <a:blip r:embed="rId5"/>
                <a:stretch>
                  <a:fillRect l="-581" t="-513" r="-536" b="-1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133078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0421DA6F-4872-0675-94BD-4A86615F42D1}"/>
              </a:ext>
            </a:extLst>
          </p:cNvPr>
          <p:cNvSpPr/>
          <p:nvPr/>
        </p:nvSpPr>
        <p:spPr>
          <a:xfrm>
            <a:off x="1524000" y="7919646"/>
            <a:ext cx="3733800" cy="1445810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Dependensi Spasial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4">
            <a:extLst>
              <a:ext uri="{FF2B5EF4-FFF2-40B4-BE49-F238E27FC236}">
                <a16:creationId xmlns:a16="http://schemas.microsoft.com/office/drawing/2014/main" id="{12DEF05D-029B-EC0E-0582-1D90E53632A3}"/>
              </a:ext>
            </a:extLst>
          </p:cNvPr>
          <p:cNvGrpSpPr/>
          <p:nvPr/>
        </p:nvGrpSpPr>
        <p:grpSpPr>
          <a:xfrm>
            <a:off x="957789" y="1930032"/>
            <a:ext cx="1416655" cy="1369030"/>
            <a:chOff x="0" y="0"/>
            <a:chExt cx="6350000" cy="6350000"/>
          </a:xfrm>
        </p:grpSpPr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C553AC7E-E962-41EF-5311-D721502F174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TextBox 16">
            <a:extLst>
              <a:ext uri="{FF2B5EF4-FFF2-40B4-BE49-F238E27FC236}">
                <a16:creationId xmlns:a16="http://schemas.microsoft.com/office/drawing/2014/main" id="{75E625FE-0B32-593B-CEFF-E533AEE2C360}"/>
              </a:ext>
            </a:extLst>
          </p:cNvPr>
          <p:cNvSpPr txBox="1"/>
          <p:nvPr/>
        </p:nvSpPr>
        <p:spPr>
          <a:xfrm>
            <a:off x="1135977" y="2184969"/>
            <a:ext cx="108482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02.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7128CD19-EA5E-1656-114C-C959E90693D0}"/>
              </a:ext>
            </a:extLst>
          </p:cNvPr>
          <p:cNvSpPr txBox="1"/>
          <p:nvPr/>
        </p:nvSpPr>
        <p:spPr>
          <a:xfrm>
            <a:off x="2590800" y="2172271"/>
            <a:ext cx="10287000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Lagrange Multiplier (LM)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21674-191B-AE76-067B-67A55DCEBEB2}"/>
              </a:ext>
            </a:extLst>
          </p:cNvPr>
          <p:cNvSpPr txBox="1"/>
          <p:nvPr/>
        </p:nvSpPr>
        <p:spPr>
          <a:xfrm>
            <a:off x="2318811" y="3016301"/>
            <a:ext cx="15011400" cy="2456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Uji </a:t>
            </a:r>
            <a:r>
              <a:rPr lang="en-US" sz="2200" i="1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Lagrange Multiplier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adalah uji yang digunakan untuk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menentukan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apakah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suatu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model memiliki efek spasial atau tidak </a:t>
            </a:r>
            <a:r>
              <a:rPr lang="en-US" sz="22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(</a:t>
            </a:r>
            <a:r>
              <a:rPr lang="en-US" sz="2200" dirty="0" err="1">
                <a:solidFill>
                  <a:srgbClr val="000000"/>
                </a:solidFill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Anselin</a:t>
            </a:r>
            <a:r>
              <a:rPr lang="en-US" sz="22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, 1988)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Keunggulan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dari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uji LM adalah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kemampuannya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untuk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menjelaskan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keberadaan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autokorelasi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dalam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autoregresi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spasial (</a:t>
            </a:r>
            <a:r>
              <a:rPr lang="en-US" sz="2200" i="1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Lagrange Multiplier Lag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) dan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kesalahan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spasial (</a:t>
            </a:r>
            <a:r>
              <a:rPr lang="en-US" sz="2200" i="1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Lagrange Multiplier Error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).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Hal ini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terjadi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karena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uji LM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melibatkan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identifikasi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parameter-parameter spasial seperti 𝜌 sebagai parameter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autoregresi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spasial dan 𝜆 sebagai parameter spasial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eror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.</a:t>
            </a:r>
            <a:endParaRPr lang="en-ID" sz="22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B0692AA3-B370-C822-FCCC-AF93EFA1D804}"/>
                  </a:ext>
                </a:extLst>
              </p:cNvPr>
              <p:cNvSpPr txBox="1"/>
              <p:nvPr/>
            </p:nvSpPr>
            <p:spPr>
              <a:xfrm>
                <a:off x="1046539" y="5516211"/>
                <a:ext cx="4991101" cy="74629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33400" indent="-533400">
                  <a:lnSpc>
                    <a:spcPts val="6719"/>
                  </a:lnSpc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b="1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Lagrange</m:t>
                    </m:r>
                    <m:r>
                      <m:rPr>
                        <m:nor/>
                      </m:rPr>
                      <a:rPr lang="en-US" sz="2200" b="1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b="1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Multiplier</m:t>
                    </m:r>
                    <m:r>
                      <m:rPr>
                        <m:nor/>
                      </m:rPr>
                      <a:rPr lang="en-US" sz="2200" b="1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b="1" i="1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Lag</m:t>
                    </m:r>
                    <m:r>
                      <m:rPr>
                        <m:nor/>
                      </m:rPr>
                      <a:rPr lang="en-US" sz="2200" b="1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 (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𝑳</m:t>
                    </m:r>
                    <m:sSub>
                      <m:sSubPr>
                        <m:ctrlPr>
                          <a:rPr lang="en-ID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𝒍𝒂𝒈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D" sz="2200" b="1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B0692AA3-B370-C822-FCCC-AF93EFA1D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39" y="5516211"/>
                <a:ext cx="4991101" cy="746295"/>
              </a:xfrm>
              <a:prstGeom prst="rect">
                <a:avLst/>
              </a:prstGeom>
              <a:blipFill>
                <a:blip r:embed="rId5"/>
                <a:stretch>
                  <a:fillRect l="-4279" r="-2689" b="-2704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3A9393-4F9E-2AEF-0B03-F8C669D1B064}"/>
                  </a:ext>
                </a:extLst>
              </p:cNvPr>
              <p:cNvSpPr txBox="1"/>
              <p:nvPr/>
            </p:nvSpPr>
            <p:spPr>
              <a:xfrm>
                <a:off x="1295400" y="6262506"/>
                <a:ext cx="6172200" cy="1706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Hipotesis:</a:t>
                </a:r>
                <a:endParaRPr lang="en-ID" sz="20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(Tidak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ada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dependensi spasial </a:t>
                </a:r>
                <a:r>
                  <a:rPr lang="en-US" sz="20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lag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(Ada dependensi spasial </a:t>
                </a:r>
                <a:r>
                  <a:rPr lang="en-US" sz="20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lag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Statistik uji: </a:t>
                </a:r>
                <a:endParaRPr lang="en-ID" sz="20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3A9393-4F9E-2AEF-0B03-F8C669D1B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6262506"/>
                <a:ext cx="6172200" cy="1706878"/>
              </a:xfrm>
              <a:prstGeom prst="rect">
                <a:avLst/>
              </a:prstGeom>
              <a:blipFill>
                <a:blip r:embed="rId6"/>
                <a:stretch>
                  <a:fillRect t="-1071" b="-57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37470C-FAF3-20F3-ADD4-9CC67A499F28}"/>
                  </a:ext>
                </a:extLst>
              </p:cNvPr>
              <p:cNvSpPr txBox="1"/>
              <p:nvPr/>
            </p:nvSpPr>
            <p:spPr>
              <a:xfrm>
                <a:off x="1447800" y="7919646"/>
                <a:ext cx="3848100" cy="1423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000" i="1" smtClean="0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ID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D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ID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D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D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D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ID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D" sz="2000" b="1" i="1"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e>
                                        <m:sup>
                                          <m:r>
                                            <a:rPr lang="en-ID" sz="20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ID" sz="20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D" sz="2000" b="1" i="1">
                                              <a:latin typeface="Cambria Math" panose="02040503050406030204" pitchFamily="18" charset="0"/>
                                            </a:rPr>
                                            <m:t>𝑾</m:t>
                                          </m:r>
                                        </m:e>
                                        <m:sub>
                                          <m:r>
                                            <a:rPr lang="en-ID" sz="2000" b="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ID" sz="20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ID" sz="20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D" sz="2000" b="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ID" sz="2000" b="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ID" sz="20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ID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D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D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D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D" sz="2000" b="1" i="1">
                                              <a:latin typeface="Cambria Math" panose="02040503050406030204" pitchFamily="18" charset="0"/>
                                            </a:rPr>
                                            <m:t>𝑾</m:t>
                                          </m:r>
                                        </m:e>
                                        <m:sub>
                                          <m:r>
                                            <a:rPr lang="en-ID" sz="2000" b="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ID" sz="20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lang="en-ID" sz="2000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D" sz="20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ID" sz="2000" b="1" i="1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sSub>
                                <m:sSubPr>
                                  <m:ctrlPr>
                                    <a:rPr lang="en-ID" sz="20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0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ID" sz="20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D" sz="20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ID" sz="20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D" sz="20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D" sz="20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ID" sz="20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ID" sz="20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sz="20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</m:oMath>
                  </m:oMathPara>
                </a14:m>
                <a:endParaRPr lang="en-ID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37470C-FAF3-20F3-ADD4-9CC67A499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7919646"/>
                <a:ext cx="3848100" cy="14233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585F57-2CC4-AB5C-DA5C-2B92F1DB705B}"/>
                  </a:ext>
                </a:extLst>
              </p:cNvPr>
              <p:cNvSpPr txBox="1"/>
              <p:nvPr/>
            </p:nvSpPr>
            <p:spPr>
              <a:xfrm>
                <a:off x="7277100" y="5854600"/>
                <a:ext cx="3390900" cy="2059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dengan: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D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𝑴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𝑿</m:t>
                    </m:r>
                    <m:sSup>
                      <m:sSupPr>
                        <m:ctrlPr>
                          <a:rPr lang="en-ID" sz="20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D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D" sz="2000" b="1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sz="2000" b="1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ID" sz="20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𝑡𝑟</m:t>
                    </m:r>
                    <m:d>
                      <m:d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D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sup>
                        </m:sSubSup>
                        <m:sSub>
                          <m:sSubPr>
                            <m:ctrlPr>
                              <a:rPr lang="en-ID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ID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585F57-2CC4-AB5C-DA5C-2B92F1DB7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100" y="5854600"/>
                <a:ext cx="3390900" cy="2059603"/>
              </a:xfrm>
              <a:prstGeom prst="rect">
                <a:avLst/>
              </a:prstGeom>
              <a:blipFill>
                <a:blip r:embed="rId8"/>
                <a:stretch>
                  <a:fillRect t="-88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D6AC6B-5957-5F00-E8EA-6E1D9D97A509}"/>
              </a:ext>
            </a:extLst>
          </p:cNvPr>
          <p:cNvCxnSpPr>
            <a:cxnSpLocks/>
          </p:cNvCxnSpPr>
          <p:nvPr/>
        </p:nvCxnSpPr>
        <p:spPr>
          <a:xfrm>
            <a:off x="7391400" y="5676900"/>
            <a:ext cx="0" cy="4610100"/>
          </a:xfrm>
          <a:prstGeom prst="line">
            <a:avLst/>
          </a:prstGeom>
          <a:ln w="28575">
            <a:solidFill>
              <a:srgbClr val="079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2206F15-F086-F171-EBA3-0D131E62D60F}"/>
                  </a:ext>
                </a:extLst>
              </p:cNvPr>
              <p:cNvSpPr txBox="1"/>
              <p:nvPr/>
            </p:nvSpPr>
            <p:spPr>
              <a:xfrm>
                <a:off x="7315201" y="7914203"/>
                <a:ext cx="6172199" cy="2137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19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r>
                  <a:rPr lang="en-US" sz="19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sz="19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180340" algn="l"/>
                  </a:tabLst>
                </a:pPr>
                <a14:m>
                  <m:oMath xmlns:m="http://schemas.openxmlformats.org/officeDocument/2006/math">
                    <m:r>
                      <a:rPr lang="en-US" sz="19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en-US" sz="19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	</a:t>
                </a:r>
                <a:r>
                  <a:rPr lang="en-US" sz="19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r>
                  <a:rPr lang="en-US" sz="19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19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matriks variabel independent</a:t>
                </a:r>
                <a:endParaRPr lang="en-US" sz="1900" dirty="0"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990600" algn="just">
                  <a:lnSpc>
                    <a:spcPct val="107000"/>
                  </a:lnSpc>
                  <a:spcAft>
                    <a:spcPts val="800"/>
                  </a:spcAft>
                  <a:tabLst>
                    <a:tab pos="180340" algn="l"/>
                  </a:tabLst>
                </a:pPr>
                <a:r>
                  <a:rPr lang="en-US" sz="19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dengan </a:t>
                </a:r>
                <a:r>
                  <a:rPr lang="en-US" sz="19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ukuran</a:t>
                </a:r>
                <a:r>
                  <a:rPr lang="en-US" sz="19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9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9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ID" sz="19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18034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9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9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19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9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19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 matriks </a:t>
                </a:r>
                <a:r>
                  <a:rPr lang="en-US" sz="19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pembobot</a:t>
                </a:r>
                <a:r>
                  <a:rPr lang="en-US" sz="19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spasial </a:t>
                </a:r>
                <a:r>
                  <a:rPr lang="en-US" sz="19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hasil</a:t>
                </a:r>
                <a:r>
                  <a:rPr lang="en-US" sz="19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yang</a:t>
                </a:r>
              </a:p>
              <a:p>
                <a:pPr marL="804863" algn="just">
                  <a:lnSpc>
                    <a:spcPct val="107000"/>
                  </a:lnSpc>
                  <a:spcAft>
                    <a:spcPts val="800"/>
                  </a:spcAft>
                  <a:tabLst>
                    <a:tab pos="180340" algn="l"/>
                  </a:tabLst>
                </a:pPr>
                <a:r>
                  <a:rPr lang="en-US" sz="19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telah</a:t>
                </a:r>
                <a:r>
                  <a:rPr lang="en-US" sz="19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19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distandarisasi</a:t>
                </a:r>
                <a:r>
                  <a:rPr lang="en-US" sz="19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dengan </a:t>
                </a:r>
                <a:r>
                  <a:rPr lang="en-US" sz="19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ukuran</a:t>
                </a:r>
                <a:r>
                  <a:rPr lang="en-US" sz="19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9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9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ID" sz="19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2206F15-F086-F171-EBA3-0D131E62D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1" y="7914203"/>
                <a:ext cx="6172199" cy="2137060"/>
              </a:xfrm>
              <a:prstGeom prst="rect">
                <a:avLst/>
              </a:prstGeom>
              <a:blipFill>
                <a:blip r:embed="rId9"/>
                <a:stretch>
                  <a:fillRect t="-114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498616-4F0B-9ED4-C597-C7CB2896420C}"/>
                  </a:ext>
                </a:extLst>
              </p:cNvPr>
              <p:cNvSpPr txBox="1"/>
              <p:nvPr/>
            </p:nvSpPr>
            <p:spPr>
              <a:xfrm>
                <a:off x="13127611" y="5579211"/>
                <a:ext cx="4991099" cy="1705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180340" algn="l"/>
                  </a:tabLst>
                </a:pPr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𝒆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	: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vektor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eror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180340" algn="l"/>
                  </a:tabLst>
                </a:pPr>
                <a14:m>
                  <m:oMath xmlns:m="http://schemas.openxmlformats.org/officeDocument/2006/math"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	: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vektor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nilai</a:t>
                </a:r>
                <a:endParaRPr lang="en-US" sz="2000" dirty="0"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990600" algn="just">
                  <a:lnSpc>
                    <a:spcPct val="107000"/>
                  </a:lnSpc>
                  <a:spcAft>
                    <a:spcPts val="800"/>
                  </a:spcAft>
                  <a:tabLst>
                    <a:tab pos="180340" algn="l"/>
                  </a:tabLst>
                </a:pP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observasi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variabel</a:t>
                </a:r>
              </a:p>
              <a:p>
                <a:pPr marL="990600" algn="just">
                  <a:lnSpc>
                    <a:spcPct val="107000"/>
                  </a:lnSpc>
                  <a:spcAft>
                    <a:spcPts val="800"/>
                  </a:spcAft>
                  <a:tabLst>
                    <a:tab pos="180340" algn="l"/>
                  </a:tabLst>
                </a:pP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dependen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berukuran</a:t>
                </a:r>
                <a:r>
                  <a:rPr lang="en-US" sz="20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×1</m:t>
                    </m:r>
                  </m:oMath>
                </a14:m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498616-4F0B-9ED4-C597-C7CB28964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7611" y="5579211"/>
                <a:ext cx="4991099" cy="1705147"/>
              </a:xfrm>
              <a:prstGeom prst="rect">
                <a:avLst/>
              </a:prstGeom>
              <a:blipFill>
                <a:blip r:embed="rId10"/>
                <a:stretch>
                  <a:fillRect t="-1071" b="-57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78974B6-9EA7-0C57-B6AB-01F4E847D781}"/>
              </a:ext>
            </a:extLst>
          </p:cNvPr>
          <p:cNvCxnSpPr>
            <a:cxnSpLocks/>
          </p:cNvCxnSpPr>
          <p:nvPr/>
        </p:nvCxnSpPr>
        <p:spPr>
          <a:xfrm>
            <a:off x="13258800" y="5638800"/>
            <a:ext cx="76200" cy="4648200"/>
          </a:xfrm>
          <a:prstGeom prst="line">
            <a:avLst/>
          </a:prstGeom>
          <a:ln w="28575">
            <a:solidFill>
              <a:srgbClr val="079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6334BA7-3279-FFCF-C31B-A19BA116A311}"/>
                  </a:ext>
                </a:extLst>
              </p:cNvPr>
              <p:cNvSpPr txBox="1"/>
              <p:nvPr/>
            </p:nvSpPr>
            <p:spPr>
              <a:xfrm>
                <a:off x="13203813" y="7596415"/>
                <a:ext cx="4914897" cy="1375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18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Daerah </a:t>
                </a:r>
                <a:r>
                  <a:rPr lang="en-US" sz="1800" b="1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penolakan</a:t>
                </a:r>
                <a:r>
                  <a:rPr lang="en-US" sz="18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sz="18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271463" algn="just"/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Tolak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apabila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𝐿</m:t>
                    </m:r>
                    <m:sSub>
                      <m:sSubPr>
                        <m:ctrlPr>
                          <a:rPr lang="en-ID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𝑙𝑎𝑔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&gt;</m:t>
                    </m:r>
                    <m:sSubSup>
                      <m:sSubSupPr>
                        <m:ctrlPr>
                          <a:rPr lang="en-ID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𝜒</m:t>
                        </m:r>
                      </m:e>
                      <m:sub>
                        <m:d>
                          <m:dPr>
                            <m:ctrlPr>
                              <a:rPr lang="en-ID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𝛼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,1</m:t>
                            </m:r>
                          </m:e>
                        </m:d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, yang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memberikan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kesimpulan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bahwa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ada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dependensi spasial </a:t>
                </a:r>
                <a:r>
                  <a:rPr lang="en-US" sz="18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lag. </a:t>
                </a:r>
                <a:endParaRPr lang="en-ID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6334BA7-3279-FFCF-C31B-A19BA116A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3813" y="7596415"/>
                <a:ext cx="4914897" cy="1375505"/>
              </a:xfrm>
              <a:prstGeom prst="rect">
                <a:avLst/>
              </a:prstGeom>
              <a:blipFill>
                <a:blip r:embed="rId11"/>
                <a:stretch>
                  <a:fillRect t="-1770" r="-993" b="-575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79458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1258" y="-5676900"/>
            <a:ext cx="19207168" cy="17198539"/>
            <a:chOff x="0" y="0"/>
            <a:chExt cx="25609558" cy="22931385"/>
          </a:xfrm>
        </p:grpSpPr>
        <p:sp>
          <p:nvSpPr>
            <p:cNvPr id="3" name="Freeform 3"/>
            <p:cNvSpPr/>
            <p:nvPr/>
          </p:nvSpPr>
          <p:spPr>
            <a:xfrm rot="3018939" flipV="1">
              <a:off x="2349214" y="4233919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 rot="-2262232">
              <a:off x="20561981" y="9876872"/>
              <a:ext cx="3865512" cy="5185443"/>
            </a:xfrm>
            <a:custGeom>
              <a:avLst/>
              <a:gdLst/>
              <a:ahLst/>
              <a:cxnLst/>
              <a:rect l="l" t="t" r="r" b="b"/>
              <a:pathLst>
                <a:path w="3865512" h="5185443">
                  <a:moveTo>
                    <a:pt x="0" y="0"/>
                  </a:moveTo>
                  <a:lnTo>
                    <a:pt x="3865512" y="0"/>
                  </a:lnTo>
                  <a:lnTo>
                    <a:pt x="3865512" y="5185444"/>
                  </a:lnTo>
                  <a:lnTo>
                    <a:pt x="0" y="5185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852731"/>
            <a:ext cx="8115300" cy="816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OUTLINE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02619" y="3965179"/>
            <a:ext cx="6022370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Poppins Bold"/>
              </a:rPr>
              <a:t>Pendahuluan</a:t>
            </a:r>
            <a:endParaRPr lang="en-US" sz="3200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28318" y="7797171"/>
            <a:ext cx="6022370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Poppins Bold"/>
              </a:rPr>
              <a:t>Metodologi</a:t>
            </a:r>
            <a:endParaRPr lang="en-US" sz="3200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28318" y="5936218"/>
            <a:ext cx="6022370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Poppins Bold"/>
              </a:rPr>
              <a:t>Tinjauan</a:t>
            </a:r>
            <a:r>
              <a:rPr lang="en-US" sz="3200" dirty="0">
                <a:solidFill>
                  <a:srgbClr val="000000"/>
                </a:solidFill>
                <a:latin typeface="Poppins Bold"/>
              </a:rPr>
              <a:t> Pustaka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91218" y="4754311"/>
            <a:ext cx="6022370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Poppins Bold"/>
              </a:rPr>
              <a:t>Hasil dan </a:t>
            </a:r>
            <a:r>
              <a:rPr lang="en-US" sz="3200" dirty="0" err="1">
                <a:solidFill>
                  <a:srgbClr val="000000"/>
                </a:solidFill>
                <a:latin typeface="Poppins Bold"/>
              </a:rPr>
              <a:t>Pembahasan</a:t>
            </a:r>
            <a:endParaRPr lang="en-US" sz="3200" dirty="0">
              <a:solidFill>
                <a:srgbClr val="000000"/>
              </a:solidFill>
              <a:latin typeface="Poppins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28700" y="3487674"/>
            <a:ext cx="1521430" cy="152143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06888" y="3742611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01.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7319666"/>
            <a:ext cx="1521430" cy="152143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06888" y="7574603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03.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28700" y="5543299"/>
            <a:ext cx="1521430" cy="1521430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06888" y="5798236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Poppins Bold"/>
              </a:rPr>
              <a:t>02.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991600" y="4276806"/>
            <a:ext cx="1521430" cy="152143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169788" y="4531743"/>
            <a:ext cx="1165054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Poppins Bold"/>
              </a:rPr>
              <a:t>04.</a:t>
            </a:r>
          </a:p>
        </p:txBody>
      </p:sp>
      <p:grpSp>
        <p:nvGrpSpPr>
          <p:cNvPr id="29" name="Group 20">
            <a:extLst>
              <a:ext uri="{FF2B5EF4-FFF2-40B4-BE49-F238E27FC236}">
                <a16:creationId xmlns:a16="http://schemas.microsoft.com/office/drawing/2014/main" id="{7D867471-4F43-76CD-74F9-95753342B227}"/>
              </a:ext>
            </a:extLst>
          </p:cNvPr>
          <p:cNvGrpSpPr/>
          <p:nvPr/>
        </p:nvGrpSpPr>
        <p:grpSpPr>
          <a:xfrm>
            <a:off x="9069084" y="6275741"/>
            <a:ext cx="1521430" cy="1521430"/>
            <a:chOff x="0" y="0"/>
            <a:chExt cx="6350000" cy="6350000"/>
          </a:xfrm>
        </p:grpSpPr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6CB17FA-D7AA-085B-75A4-E59DB32E2CE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31" name="TextBox 22">
            <a:extLst>
              <a:ext uri="{FF2B5EF4-FFF2-40B4-BE49-F238E27FC236}">
                <a16:creationId xmlns:a16="http://schemas.microsoft.com/office/drawing/2014/main" id="{72D819C0-5B62-BF0B-3539-E119ED813D28}"/>
              </a:ext>
            </a:extLst>
          </p:cNvPr>
          <p:cNvSpPr txBox="1"/>
          <p:nvPr/>
        </p:nvSpPr>
        <p:spPr>
          <a:xfrm>
            <a:off x="9247272" y="6530678"/>
            <a:ext cx="1165054" cy="816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05.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9D8981CE-52E6-B13C-0FB6-45B383BE9934}"/>
              </a:ext>
            </a:extLst>
          </p:cNvPr>
          <p:cNvSpPr txBox="1"/>
          <p:nvPr/>
        </p:nvSpPr>
        <p:spPr>
          <a:xfrm>
            <a:off x="10691218" y="6733440"/>
            <a:ext cx="6022370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Poppins Bold"/>
              </a:rPr>
              <a:t>Kesimpulan</a:t>
            </a:r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A20ABD42-43BE-C4C0-1F3B-13D0E8639C55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4" name="Freeform 12">
            <a:extLst>
              <a:ext uri="{FF2B5EF4-FFF2-40B4-BE49-F238E27FC236}">
                <a16:creationId xmlns:a16="http://schemas.microsoft.com/office/drawing/2014/main" id="{3292CD1A-6257-1F82-D6F6-D795D2FDBAF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BD690485-2EC7-0521-A0BA-03D7B71D5BFC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3282382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Diagonal Corners Rounded 25">
            <a:extLst>
              <a:ext uri="{FF2B5EF4-FFF2-40B4-BE49-F238E27FC236}">
                <a16:creationId xmlns:a16="http://schemas.microsoft.com/office/drawing/2014/main" id="{07310E2B-B974-E3E5-FF9D-21E7EA5DD13F}"/>
              </a:ext>
            </a:extLst>
          </p:cNvPr>
          <p:cNvSpPr/>
          <p:nvPr/>
        </p:nvSpPr>
        <p:spPr>
          <a:xfrm>
            <a:off x="9921877" y="5719034"/>
            <a:ext cx="2719913" cy="1445810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0421DA6F-4872-0675-94BD-4A86615F42D1}"/>
              </a:ext>
            </a:extLst>
          </p:cNvPr>
          <p:cNvSpPr/>
          <p:nvPr/>
        </p:nvSpPr>
        <p:spPr>
          <a:xfrm>
            <a:off x="1524000" y="5676900"/>
            <a:ext cx="3733800" cy="1445810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Dependensi Spasial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4">
            <a:extLst>
              <a:ext uri="{FF2B5EF4-FFF2-40B4-BE49-F238E27FC236}">
                <a16:creationId xmlns:a16="http://schemas.microsoft.com/office/drawing/2014/main" id="{12DEF05D-029B-EC0E-0582-1D90E53632A3}"/>
              </a:ext>
            </a:extLst>
          </p:cNvPr>
          <p:cNvGrpSpPr/>
          <p:nvPr/>
        </p:nvGrpSpPr>
        <p:grpSpPr>
          <a:xfrm>
            <a:off x="957789" y="1930032"/>
            <a:ext cx="1416655" cy="1369030"/>
            <a:chOff x="0" y="0"/>
            <a:chExt cx="6350000" cy="6350000"/>
          </a:xfrm>
        </p:grpSpPr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C553AC7E-E962-41EF-5311-D721502F174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TextBox 16">
            <a:extLst>
              <a:ext uri="{FF2B5EF4-FFF2-40B4-BE49-F238E27FC236}">
                <a16:creationId xmlns:a16="http://schemas.microsoft.com/office/drawing/2014/main" id="{75E625FE-0B32-593B-CEFF-E533AEE2C360}"/>
              </a:ext>
            </a:extLst>
          </p:cNvPr>
          <p:cNvSpPr txBox="1"/>
          <p:nvPr/>
        </p:nvSpPr>
        <p:spPr>
          <a:xfrm>
            <a:off x="1135977" y="2184969"/>
            <a:ext cx="108482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02.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7128CD19-EA5E-1656-114C-C959E90693D0}"/>
              </a:ext>
            </a:extLst>
          </p:cNvPr>
          <p:cNvSpPr txBox="1"/>
          <p:nvPr/>
        </p:nvSpPr>
        <p:spPr>
          <a:xfrm>
            <a:off x="2590800" y="2172271"/>
            <a:ext cx="10287000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Lagrange Multiplier (LM)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B0692AA3-B370-C822-FCCC-AF93EFA1D804}"/>
                  </a:ext>
                </a:extLst>
              </p:cNvPr>
              <p:cNvSpPr txBox="1"/>
              <p:nvPr/>
            </p:nvSpPr>
            <p:spPr>
              <a:xfrm>
                <a:off x="1028699" y="3299792"/>
                <a:ext cx="6385983" cy="74481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33400" indent="-533400">
                  <a:lnSpc>
                    <a:spcPts val="6719"/>
                  </a:lnSpc>
                  <a:buFont typeface="+mj-lt"/>
                  <a:buAutoNum type="alphaLcParenR" startAt="2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b="1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Robust</m:t>
                    </m:r>
                    <m:r>
                      <m:rPr>
                        <m:nor/>
                      </m:rPr>
                      <a:rPr lang="en-US" sz="2200" b="1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b="1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Lagrange</m:t>
                    </m:r>
                    <m:r>
                      <m:rPr>
                        <m:nor/>
                      </m:rPr>
                      <a:rPr lang="en-US" sz="2200" b="1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b="1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Multiplier</m:t>
                    </m:r>
                    <m:r>
                      <m:rPr>
                        <m:nor/>
                      </m:rPr>
                      <a:rPr lang="en-US" sz="2200" b="1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b="1" i="1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Lag</m:t>
                    </m:r>
                    <m:r>
                      <m:rPr>
                        <m:nor/>
                      </m:rPr>
                      <a:rPr lang="en-US" sz="2200" b="1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 (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𝑹𝑳</m:t>
                    </m:r>
                    <m:sSub>
                      <m:sSubPr>
                        <m:ctrlPr>
                          <a:rPr lang="en-ID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𝒍𝒂𝒈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D" sz="2200" b="1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B0692AA3-B370-C822-FCCC-AF93EFA1D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99" y="3299792"/>
                <a:ext cx="6385983" cy="744819"/>
              </a:xfrm>
              <a:prstGeom prst="rect">
                <a:avLst/>
              </a:prstGeom>
              <a:blipFill>
                <a:blip r:embed="rId5"/>
                <a:stretch>
                  <a:fillRect l="-3343" b="-2704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3A9393-4F9E-2AEF-0B03-F8C669D1B064}"/>
                  </a:ext>
                </a:extLst>
              </p:cNvPr>
              <p:cNvSpPr txBox="1"/>
              <p:nvPr/>
            </p:nvSpPr>
            <p:spPr>
              <a:xfrm>
                <a:off x="1242482" y="4018536"/>
                <a:ext cx="6172200" cy="1706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Hipotesis:</a:t>
                </a:r>
                <a:endParaRPr lang="en-ID" sz="20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(Tidak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ada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dependensi spasial </a:t>
                </a:r>
                <a:r>
                  <a:rPr lang="en-US" sz="20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lag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(Ada dependensi spasial </a:t>
                </a:r>
                <a:r>
                  <a:rPr lang="en-US" sz="20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lag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Statistik uji: </a:t>
                </a:r>
                <a:endParaRPr lang="en-ID" sz="20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3A9393-4F9E-2AEF-0B03-F8C669D1B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482" y="4018536"/>
                <a:ext cx="6172200" cy="1706878"/>
              </a:xfrm>
              <a:prstGeom prst="rect">
                <a:avLst/>
              </a:prstGeom>
              <a:blipFill>
                <a:blip r:embed="rId6"/>
                <a:stretch>
                  <a:fillRect t="-1071" b="-57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7B5A77-5318-8C55-B9D2-B34DDDE312E1}"/>
                  </a:ext>
                </a:extLst>
              </p:cNvPr>
              <p:cNvSpPr txBox="1"/>
              <p:nvPr/>
            </p:nvSpPr>
            <p:spPr>
              <a:xfrm>
                <a:off x="1371600" y="5735871"/>
                <a:ext cx="3886200" cy="1236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z="220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ID" sz="2200" i="0">
                          <a:latin typeface="Cambria Math" panose="02040503050406030204" pitchFamily="18" charset="0"/>
                        </a:rPr>
                        <m:t>L</m:t>
                      </m:r>
                      <m:sSub>
                        <m:sSubPr>
                          <m:ctrlPr>
                            <a:rPr lang="en-ID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sz="22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sz="2200" i="0">
                              <a:latin typeface="Cambria Math" panose="02040503050406030204" pitchFamily="18" charset="0"/>
                            </a:rPr>
                            <m:t>lag</m:t>
                          </m:r>
                        </m:sub>
                      </m:sSub>
                      <m:r>
                        <a:rPr lang="en-ID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D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D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D" sz="2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ID" sz="2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D" sz="2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ID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ID" sz="2200" i="1">
                                          <a:latin typeface="Cambria Math" panose="02040503050406030204" pitchFamily="18" charset="0"/>
                                        </a:rPr>
                                        <m:t>𝑊𝑦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ID" sz="2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D" sz="2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ID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ID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ID" sz="2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ID" sz="2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D" sz="2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ID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ID" sz="2200" i="1">
                                          <a:latin typeface="Cambria Math" panose="02040503050406030204" pitchFamily="18" charset="0"/>
                                        </a:rPr>
                                        <m:t>𝑊𝑒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ID" sz="2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D" sz="2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ID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ID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ID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sz="2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ID" sz="2200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ID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ID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D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ID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7B5A77-5318-8C55-B9D2-B34DDDE31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735871"/>
                <a:ext cx="3886200" cy="12364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A526BE-CC53-6B15-5320-23A88A2FE0E1}"/>
                  </a:ext>
                </a:extLst>
              </p:cNvPr>
              <p:cNvSpPr txBox="1"/>
              <p:nvPr/>
            </p:nvSpPr>
            <p:spPr>
              <a:xfrm>
                <a:off x="1242482" y="7308382"/>
                <a:ext cx="7825318" cy="1702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2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Daerah </a:t>
                </a:r>
                <a:r>
                  <a:rPr lang="en-US" sz="2200" b="1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penolakan</a:t>
                </a:r>
                <a:r>
                  <a:rPr lang="en-US" sz="22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sz="22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271463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Tolak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apabila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RL</m:t>
                    </m:r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lag</m:t>
                        </m:r>
                      </m:sub>
                    </m:sSub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&gt;</m:t>
                    </m:r>
                    <m:sSubSup>
                      <m:sSubSup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𝜒</m:t>
                        </m:r>
                      </m:e>
                      <m:sub>
                        <m:d>
                          <m:dPr>
                            <m:ctrlPr>
                              <a:rPr lang="en-ID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𝛼</m:t>
                            </m:r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,1</m:t>
                            </m:r>
                          </m:e>
                        </m:d>
                      </m:sub>
                      <m:sup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atau </a:t>
                </a:r>
                <a:r>
                  <a:rPr lang="en-US" sz="22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p-value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&lt; </a:t>
                </a: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yang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memberikan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kesimpulan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bahwa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ada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dependensi spasial lag.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A526BE-CC53-6B15-5320-23A88A2FE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482" y="7308382"/>
                <a:ext cx="7825318" cy="1702197"/>
              </a:xfrm>
              <a:prstGeom prst="rect">
                <a:avLst/>
              </a:prstGeom>
              <a:blipFill>
                <a:blip r:embed="rId8"/>
                <a:stretch>
                  <a:fillRect t="-1792" r="-1012" b="-645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8C827C-1F12-A484-E709-EA566CCE683C}"/>
              </a:ext>
            </a:extLst>
          </p:cNvPr>
          <p:cNvCxnSpPr>
            <a:cxnSpLocks/>
          </p:cNvCxnSpPr>
          <p:nvPr/>
        </p:nvCxnSpPr>
        <p:spPr>
          <a:xfrm>
            <a:off x="9209314" y="3543300"/>
            <a:ext cx="0" cy="6743700"/>
          </a:xfrm>
          <a:prstGeom prst="line">
            <a:avLst/>
          </a:prstGeom>
          <a:ln w="28575">
            <a:solidFill>
              <a:srgbClr val="079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571B71CC-9A54-8E1B-BCCD-4EBCB8036389}"/>
                  </a:ext>
                </a:extLst>
              </p:cNvPr>
              <p:cNvSpPr txBox="1"/>
              <p:nvPr/>
            </p:nvSpPr>
            <p:spPr>
              <a:xfrm>
                <a:off x="9448800" y="3299792"/>
                <a:ext cx="6385983" cy="74481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33400" indent="-533400">
                  <a:lnSpc>
                    <a:spcPts val="6719"/>
                  </a:lnSpc>
                  <a:buFont typeface="+mj-lt"/>
                  <a:buAutoNum type="alphaLcParenR" startAt="3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b="1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Lagrange</m:t>
                    </m:r>
                    <m:r>
                      <m:rPr>
                        <m:nor/>
                      </m:rPr>
                      <a:rPr lang="en-US" sz="2200" b="1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b="1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Multiplier</m:t>
                    </m:r>
                    <m:r>
                      <m:rPr>
                        <m:nor/>
                      </m:rPr>
                      <a:rPr lang="en-US" sz="2200" b="1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b="1" i="1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Error</m:t>
                    </m:r>
                    <m:r>
                      <m:rPr>
                        <m:nor/>
                      </m:rPr>
                      <a:rPr lang="en-US" sz="2200" b="1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 (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𝑳</m:t>
                    </m:r>
                    <m:sSub>
                      <m:sSubPr>
                        <m:ctrlPr>
                          <a:rPr lang="en-ID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𝒆𝒓𝒓𝒐𝒓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D" sz="2200" b="1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571B71CC-9A54-8E1B-BCCD-4EBCB8036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0" y="3299792"/>
                <a:ext cx="6385983" cy="744819"/>
              </a:xfrm>
              <a:prstGeom prst="rect">
                <a:avLst/>
              </a:prstGeom>
              <a:blipFill>
                <a:blip r:embed="rId9"/>
                <a:stretch>
                  <a:fillRect l="-3340" b="-2786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942033-42E1-3034-887A-5F38B0DFC642}"/>
                  </a:ext>
                </a:extLst>
              </p:cNvPr>
              <p:cNvSpPr txBox="1"/>
              <p:nvPr/>
            </p:nvSpPr>
            <p:spPr>
              <a:xfrm>
                <a:off x="9677400" y="4044611"/>
                <a:ext cx="9144000" cy="1706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Hipotesis:</a:t>
                </a:r>
                <a:endParaRPr lang="en-ID" sz="20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(Tidak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terdapat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dependensi spasial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eror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Terdapat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dependensi spasial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eror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Statistik uji:</a:t>
                </a:r>
                <a:endParaRPr lang="en-ID" sz="20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942033-42E1-3034-887A-5F38B0DFC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400" y="4044611"/>
                <a:ext cx="9144000" cy="1706878"/>
              </a:xfrm>
              <a:prstGeom prst="rect">
                <a:avLst/>
              </a:prstGeom>
              <a:blipFill>
                <a:blip r:embed="rId10"/>
                <a:stretch>
                  <a:fillRect t="-1071" b="-57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94DEC8-D236-F42B-6A29-43EA3A325826}"/>
                  </a:ext>
                </a:extLst>
              </p:cNvPr>
              <p:cNvSpPr txBox="1"/>
              <p:nvPr/>
            </p:nvSpPr>
            <p:spPr>
              <a:xfrm>
                <a:off x="9921877" y="5745361"/>
                <a:ext cx="2719914" cy="1226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200" i="1" smtClean="0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ID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D" sz="2200" i="1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  <m:r>
                        <a:rPr lang="en-ID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D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D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D" sz="2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ID" sz="2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D" sz="2200" b="1" i="1"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e>
                                        <m:sup>
                                          <m:r>
                                            <a:rPr lang="en-ID" sz="22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ID" sz="22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D" sz="2200" b="1" i="1">
                                              <a:latin typeface="Cambria Math" panose="02040503050406030204" pitchFamily="18" charset="0"/>
                                            </a:rPr>
                                            <m:t>𝑾</m:t>
                                          </m:r>
                                        </m:e>
                                        <m:sub>
                                          <m:r>
                                            <a:rPr lang="en-ID" sz="2200" b="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ID" sz="2200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ID" sz="22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D" sz="2200" b="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ID" sz="2200" b="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ID" sz="22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D" sz="22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</m:oMath>
                  </m:oMathPara>
                </a14:m>
                <a:endParaRPr lang="en-ID" sz="2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94DEC8-D236-F42B-6A29-43EA3A325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877" y="5745361"/>
                <a:ext cx="2719914" cy="12269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3A7D1A-F4D5-A52E-CBE7-F9ECE1410FD5}"/>
                  </a:ext>
                </a:extLst>
              </p:cNvPr>
              <p:cNvSpPr txBox="1"/>
              <p:nvPr/>
            </p:nvSpPr>
            <p:spPr>
              <a:xfrm>
                <a:off x="12544427" y="5745361"/>
                <a:ext cx="3409945" cy="1511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dengan: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D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𝒆</m:t>
                        </m:r>
                      </m:num>
                      <m:den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𝑡𝑟</m:t>
                    </m:r>
                    <m:d>
                      <m:d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D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sup>
                        </m:sSubSup>
                        <m:sSub>
                          <m:sSubPr>
                            <m:ctrlPr>
                              <a:rPr lang="en-ID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ID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3A7D1A-F4D5-A52E-CBE7-F9ECE1410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4427" y="5745361"/>
                <a:ext cx="3409945" cy="1511824"/>
              </a:xfrm>
              <a:prstGeom prst="rect">
                <a:avLst/>
              </a:prstGeom>
              <a:blipFill>
                <a:blip r:embed="rId12"/>
                <a:stretch>
                  <a:fillRect t="-121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6AF059-D088-4DCA-90F4-391892EAE129}"/>
                  </a:ext>
                </a:extLst>
              </p:cNvPr>
              <p:cNvSpPr txBox="1"/>
              <p:nvPr/>
            </p:nvSpPr>
            <p:spPr>
              <a:xfrm>
                <a:off x="9677400" y="7353867"/>
                <a:ext cx="8273590" cy="1973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sz="18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271463" algn="just">
                  <a:lnSpc>
                    <a:spcPct val="107000"/>
                  </a:lnSpc>
                  <a:spcAft>
                    <a:spcPts val="800"/>
                  </a:spcAft>
                  <a:tabLst>
                    <a:tab pos="18034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8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    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 matriks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pembobot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spasial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hasil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yang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telah</a:t>
                </a:r>
                <a:endParaRPr lang="en-US" dirty="0"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990600" algn="just">
                  <a:lnSpc>
                    <a:spcPct val="107000"/>
                  </a:lnSpc>
                  <a:spcAft>
                    <a:spcPts val="800"/>
                  </a:spcAft>
                  <a:tabLst>
                    <a:tab pos="180340" algn="l"/>
                  </a:tabLst>
                </a:pP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distandarisasi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dengan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ukuran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ID" sz="18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180340" algn="l"/>
                  </a:tabLst>
                </a:pPr>
                <a14:m>
                  <m:oMath xmlns:m="http://schemas.openxmlformats.org/officeDocument/2006/math"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𝒆</m:t>
                    </m:r>
                  </m:oMath>
                </a14:m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	: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vektor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eror</a:t>
                </a:r>
                <a:endParaRPr lang="en-ID" sz="18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180340" algn="l"/>
                  </a:tabLst>
                </a:pPr>
                <a14:m>
                  <m:oMath xmlns:m="http://schemas.openxmlformats.org/officeDocument/2006/math"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	: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vektor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nilai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observasi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variabel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dependen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berukuran</a:t>
                </a:r>
                <a:r>
                  <a:rPr lang="en-US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×1</m:t>
                    </m:r>
                  </m:oMath>
                </a14:m>
                <a:endParaRPr lang="en-ID" sz="18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6AF059-D088-4DCA-90F4-391892EAE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400" y="7353867"/>
                <a:ext cx="8273590" cy="1973489"/>
              </a:xfrm>
              <a:prstGeom prst="rect">
                <a:avLst/>
              </a:prstGeom>
              <a:blipFill>
                <a:blip r:embed="rId13"/>
                <a:stretch>
                  <a:fillRect t="-1235" b="-370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259212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175892E4-4306-F394-F111-A84302D9B0B3}"/>
              </a:ext>
            </a:extLst>
          </p:cNvPr>
          <p:cNvSpPr/>
          <p:nvPr/>
        </p:nvSpPr>
        <p:spPr>
          <a:xfrm>
            <a:off x="9300412" y="5800489"/>
            <a:ext cx="5025183" cy="1324211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Dependensi Spasial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4">
            <a:extLst>
              <a:ext uri="{FF2B5EF4-FFF2-40B4-BE49-F238E27FC236}">
                <a16:creationId xmlns:a16="http://schemas.microsoft.com/office/drawing/2014/main" id="{12DEF05D-029B-EC0E-0582-1D90E53632A3}"/>
              </a:ext>
            </a:extLst>
          </p:cNvPr>
          <p:cNvGrpSpPr/>
          <p:nvPr/>
        </p:nvGrpSpPr>
        <p:grpSpPr>
          <a:xfrm>
            <a:off x="957789" y="1930032"/>
            <a:ext cx="1416655" cy="1369030"/>
            <a:chOff x="0" y="0"/>
            <a:chExt cx="6350000" cy="6350000"/>
          </a:xfrm>
        </p:grpSpPr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C553AC7E-E962-41EF-5311-D721502F174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TextBox 16">
            <a:extLst>
              <a:ext uri="{FF2B5EF4-FFF2-40B4-BE49-F238E27FC236}">
                <a16:creationId xmlns:a16="http://schemas.microsoft.com/office/drawing/2014/main" id="{75E625FE-0B32-593B-CEFF-E533AEE2C360}"/>
              </a:ext>
            </a:extLst>
          </p:cNvPr>
          <p:cNvSpPr txBox="1"/>
          <p:nvPr/>
        </p:nvSpPr>
        <p:spPr>
          <a:xfrm>
            <a:off x="1135977" y="2184969"/>
            <a:ext cx="108482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02.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7128CD19-EA5E-1656-114C-C959E90693D0}"/>
              </a:ext>
            </a:extLst>
          </p:cNvPr>
          <p:cNvSpPr txBox="1"/>
          <p:nvPr/>
        </p:nvSpPr>
        <p:spPr>
          <a:xfrm>
            <a:off x="2590800" y="2172271"/>
            <a:ext cx="10287000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Lagrange Multiplier (LM)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8C827C-1F12-A484-E709-EA566CCE683C}"/>
              </a:ext>
            </a:extLst>
          </p:cNvPr>
          <p:cNvCxnSpPr>
            <a:cxnSpLocks/>
          </p:cNvCxnSpPr>
          <p:nvPr/>
        </p:nvCxnSpPr>
        <p:spPr>
          <a:xfrm>
            <a:off x="8610600" y="3543300"/>
            <a:ext cx="0" cy="6743700"/>
          </a:xfrm>
          <a:prstGeom prst="line">
            <a:avLst/>
          </a:prstGeom>
          <a:ln w="28575">
            <a:solidFill>
              <a:srgbClr val="079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571B71CC-9A54-8E1B-BCCD-4EBCB8036389}"/>
                  </a:ext>
                </a:extLst>
              </p:cNvPr>
              <p:cNvSpPr txBox="1"/>
              <p:nvPr/>
            </p:nvSpPr>
            <p:spPr>
              <a:xfrm>
                <a:off x="1168634" y="3258887"/>
                <a:ext cx="8164440" cy="72308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33400" indent="-533400">
                  <a:lnSpc>
                    <a:spcPts val="6719"/>
                  </a:lnSpc>
                  <a:buFont typeface="+mj-lt"/>
                  <a:buAutoNum type="alphaLcParenR" startAt="3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b="1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Lagrange</m:t>
                    </m:r>
                    <m:r>
                      <m:rPr>
                        <m:nor/>
                      </m:rPr>
                      <a:rPr lang="en-US" sz="2200" b="1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b="1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Multiplier</m:t>
                    </m:r>
                    <m:r>
                      <m:rPr>
                        <m:nor/>
                      </m:rPr>
                      <a:rPr lang="en-US" sz="2200" b="1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b="1" i="1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Error</m:t>
                    </m:r>
                    <m:r>
                      <m:rPr>
                        <m:nor/>
                      </m:rPr>
                      <a:rPr lang="en-US" sz="2200" b="1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 (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𝑳</m:t>
                    </m:r>
                    <m:sSub>
                      <m:sSubPr>
                        <m:ctrlPr>
                          <a:rPr lang="en-ID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𝒆𝒓𝒓𝒐𝒓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D" sz="2200" b="1" dirty="0">
                    <a:latin typeface="Poppins" panose="00000500000000000000" pitchFamily="2" charset="0"/>
                    <a:cs typeface="Poppins" panose="00000500000000000000" pitchFamily="2" charset="0"/>
                  </a:rPr>
                  <a:t> (</a:t>
                </a:r>
                <a:r>
                  <a:rPr lang="en-ID" sz="2200" b="1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Lanjutan</a:t>
                </a:r>
                <a:r>
                  <a:rPr lang="en-ID" sz="2200" b="1" dirty="0">
                    <a:latin typeface="Poppins" panose="00000500000000000000" pitchFamily="2" charset="0"/>
                    <a:cs typeface="Poppins" panose="00000500000000000000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571B71CC-9A54-8E1B-BCCD-4EBCB8036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634" y="3258887"/>
                <a:ext cx="8164440" cy="723083"/>
              </a:xfrm>
              <a:prstGeom prst="rect">
                <a:avLst/>
              </a:prstGeom>
              <a:blipFill>
                <a:blip r:embed="rId5"/>
                <a:stretch>
                  <a:fillRect l="-2614" b="-3220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D31546-3321-18E0-B02C-18815479BAE2}"/>
                  </a:ext>
                </a:extLst>
              </p:cNvPr>
              <p:cNvSpPr txBox="1"/>
              <p:nvPr/>
            </p:nvSpPr>
            <p:spPr>
              <a:xfrm>
                <a:off x="1371600" y="4067379"/>
                <a:ext cx="6934196" cy="1770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Daerah </a:t>
                </a:r>
                <a:r>
                  <a:rPr lang="en-US" sz="2000" b="1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penolakan</a:t>
                </a: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sz="20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Tolak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apabila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𝐿</m:t>
                    </m:r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𝜒</m:t>
                        </m:r>
                      </m:e>
                      <m:sub>
                        <m:d>
                          <m:dPr>
                            <m:ctrlPr>
                              <a:rPr lang="en-ID" sz="20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𝛼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,1</m:t>
                            </m:r>
                          </m:e>
                        </m:d>
                      </m:sub>
                      <m:sup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, yang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endParaRPr lang="en-US" sz="2000" dirty="0"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memberikan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kesimpulan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bahwa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ada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dependensi</a:t>
                </a: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spasial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eror</a:t>
                </a:r>
                <a:r>
                  <a:rPr lang="en-US" sz="20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. 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D31546-3321-18E0-B02C-18815479B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067379"/>
                <a:ext cx="6934196" cy="1770228"/>
              </a:xfrm>
              <a:prstGeom prst="rect">
                <a:avLst/>
              </a:prstGeom>
              <a:blipFill>
                <a:blip r:embed="rId6"/>
                <a:stretch>
                  <a:fillRect t="-1031" b="-515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1557DE-51A7-0C43-C1A4-8AFB00A79D17}"/>
                  </a:ext>
                </a:extLst>
              </p:cNvPr>
              <p:cNvSpPr txBox="1"/>
              <p:nvPr/>
            </p:nvSpPr>
            <p:spPr>
              <a:xfrm>
                <a:off x="8795580" y="3299062"/>
                <a:ext cx="8164440" cy="72308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33400" indent="-533400">
                  <a:lnSpc>
                    <a:spcPts val="6719"/>
                  </a:lnSpc>
                  <a:buFont typeface="+mj-lt"/>
                  <a:buAutoNum type="alphaLcParenR" startAt="4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b="1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Robust</m:t>
                    </m:r>
                    <m:r>
                      <m:rPr>
                        <m:nor/>
                      </m:rPr>
                      <a:rPr lang="en-US" sz="2200" b="1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b="1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Lagrange</m:t>
                    </m:r>
                    <m:r>
                      <m:rPr>
                        <m:nor/>
                      </m:rPr>
                      <a:rPr lang="en-US" sz="2200" b="1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b="1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Multiplier</m:t>
                    </m:r>
                    <m:r>
                      <m:rPr>
                        <m:nor/>
                      </m:rPr>
                      <a:rPr lang="en-US" sz="2200" b="1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b="1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Error</m:t>
                    </m:r>
                    <m:r>
                      <m:rPr>
                        <m:nor/>
                      </m:rPr>
                      <a:rPr lang="en-US" sz="2200" b="1" smtClean="0">
                        <a:latin typeface="Poppins" panose="00000500000000000000" pitchFamily="2" charset="0"/>
                        <a:cs typeface="Poppins" panose="00000500000000000000" pitchFamily="2" charset="0"/>
                      </a:rPr>
                      <m:t> (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cs typeface="Poppins" panose="00000500000000000000" pitchFamily="2" charset="0"/>
                      </a:rPr>
                      <m:t>𝑹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𝑳</m:t>
                    </m:r>
                    <m:sSub>
                      <m:sSubPr>
                        <m:ctrlPr>
                          <a:rPr lang="en-ID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𝒆𝒓𝒓𝒐𝒓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D" sz="2200" b="1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1557DE-51A7-0C43-C1A4-8AFB00A79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580" y="3299062"/>
                <a:ext cx="8164440" cy="723083"/>
              </a:xfrm>
              <a:prstGeom prst="rect">
                <a:avLst/>
              </a:prstGeom>
              <a:blipFill>
                <a:blip r:embed="rId7"/>
                <a:stretch>
                  <a:fillRect l="-2614" b="-3109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500F2C-0FD9-103B-E8FF-50F8AB2FDBAD}"/>
                  </a:ext>
                </a:extLst>
              </p:cNvPr>
              <p:cNvSpPr txBox="1"/>
              <p:nvPr/>
            </p:nvSpPr>
            <p:spPr>
              <a:xfrm>
                <a:off x="8991600" y="4099054"/>
                <a:ext cx="9144000" cy="1706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Hipotesis:</a:t>
                </a:r>
                <a:endParaRPr lang="en-ID" sz="20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(Tidak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terdapat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dependensi spasial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eror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Terdapat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dependensi spasial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eror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Statistik uji:</a:t>
                </a:r>
                <a:endParaRPr lang="en-ID" sz="20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500F2C-0FD9-103B-E8FF-50F8AB2FD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0" y="4099054"/>
                <a:ext cx="9144000" cy="1706878"/>
              </a:xfrm>
              <a:prstGeom prst="rect">
                <a:avLst/>
              </a:prstGeom>
              <a:blipFill>
                <a:blip r:embed="rId8"/>
                <a:stretch>
                  <a:fillRect t="-1071" b="-57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6A0017B-750D-2648-850A-58DE7453938D}"/>
                  </a:ext>
                </a:extLst>
              </p:cNvPr>
              <p:cNvSpPr txBox="1"/>
              <p:nvPr/>
            </p:nvSpPr>
            <p:spPr>
              <a:xfrm>
                <a:off x="9144000" y="5800489"/>
                <a:ext cx="5333997" cy="1236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z="220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ID" sz="2200" i="0">
                          <a:latin typeface="Cambria Math" panose="02040503050406030204" pitchFamily="18" charset="0"/>
                        </a:rPr>
                        <m:t>L</m:t>
                      </m:r>
                      <m:sSub>
                        <m:sSubPr>
                          <m:ctrlPr>
                            <a:rPr lang="en-ID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sz="22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D" sz="2200" i="0">
                              <a:latin typeface="Cambria Math" panose="02040503050406030204" pitchFamily="18" charset="0"/>
                            </a:rPr>
                            <m:t>error</m:t>
                          </m:r>
                        </m:sub>
                      </m:sSub>
                      <m:r>
                        <a:rPr lang="en-ID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D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D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D" sz="2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ID" sz="2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D" sz="2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ID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ID" sz="2200" i="1">
                                          <a:latin typeface="Cambria Math" panose="02040503050406030204" pitchFamily="18" charset="0"/>
                                        </a:rPr>
                                        <m:t>𝑊𝑒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ID" sz="2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D" sz="2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ID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ID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D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sSup>
                                    <m:sSupPr>
                                      <m:ctrlPr>
                                        <a:rPr lang="en-ID" sz="2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D" sz="2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ID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ID" sz="2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D" sz="2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en-ID" sz="22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f>
                                    <m:fPr>
                                      <m:ctrlPr>
                                        <a:rPr lang="en-ID" sz="2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ID" sz="2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D" sz="2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ID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ID" sz="2200" i="1">
                                          <a:latin typeface="Cambria Math" panose="02040503050406030204" pitchFamily="18" charset="0"/>
                                        </a:rPr>
                                        <m:t>𝑊𝑦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ID" sz="2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D" sz="2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ID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ID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D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ID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D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ID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D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sz="2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ID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D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sz="2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ID" sz="22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D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6A0017B-750D-2648-850A-58DE7453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5800489"/>
                <a:ext cx="5333997" cy="12364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561DEF-99E1-D964-079F-EBD2E82933EB}"/>
                  </a:ext>
                </a:extLst>
              </p:cNvPr>
              <p:cNvSpPr txBox="1"/>
              <p:nvPr/>
            </p:nvSpPr>
            <p:spPr>
              <a:xfrm>
                <a:off x="8991600" y="7277100"/>
                <a:ext cx="8229599" cy="1198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Daerah </a:t>
                </a:r>
                <a:r>
                  <a:rPr lang="en-US" sz="2000" b="1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penolakan</a:t>
                </a: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sz="20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271463"/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Tolak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apabila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𝑅𝐿</m:t>
                    </m:r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𝜒</m:t>
                        </m:r>
                      </m:e>
                      <m:sub>
                        <m:d>
                          <m:dPr>
                            <m:ctrlPr>
                              <a:rPr lang="en-ID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𝛼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,1</m:t>
                            </m:r>
                          </m:e>
                        </m:d>
                      </m:sub>
                      <m:sup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, yang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memberikan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kesimpulan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bahwa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ada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dependensi spasial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eror</a:t>
                </a:r>
                <a:endParaRPr lang="en-ID" sz="20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561DEF-99E1-D964-079F-EBD2E8293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0" y="7277100"/>
                <a:ext cx="8229599" cy="1198983"/>
              </a:xfrm>
              <a:prstGeom prst="rect">
                <a:avLst/>
              </a:prstGeom>
              <a:blipFill>
                <a:blip r:embed="rId10"/>
                <a:stretch>
                  <a:fillRect t="-2041" b="-867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810962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4A08F8EB-26E4-9C3D-B521-6A455C9E4F14}"/>
              </a:ext>
            </a:extLst>
          </p:cNvPr>
          <p:cNvSpPr/>
          <p:nvPr/>
        </p:nvSpPr>
        <p:spPr>
          <a:xfrm>
            <a:off x="6248400" y="4610100"/>
            <a:ext cx="3581400" cy="1021238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89B821-3B99-7DDA-1AF5-F90EDD07E283}"/>
                  </a:ext>
                </a:extLst>
              </p:cNvPr>
              <p:cNvSpPr txBox="1"/>
              <p:nvPr/>
            </p:nvSpPr>
            <p:spPr>
              <a:xfrm>
                <a:off x="3200400" y="5079429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ID" sz="22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sz="2200" b="1" i="1">
                          <a:latin typeface="Cambria Math" panose="02040503050406030204" pitchFamily="18" charset="0"/>
                        </a:rPr>
                        <m:t>𝝀</m:t>
                      </m:r>
                      <m:sSub>
                        <m:sSubPr>
                          <m:ctrlPr>
                            <a:rPr lang="en-ID" sz="2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D" sz="22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sz="2200" b="1" i="1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ID" sz="22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200" b="1" i="1"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ID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89B821-3B99-7DDA-1AF5-F90EDD07E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5079429"/>
                <a:ext cx="914400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Regresi Spasial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4">
            <a:extLst>
              <a:ext uri="{FF2B5EF4-FFF2-40B4-BE49-F238E27FC236}">
                <a16:creationId xmlns:a16="http://schemas.microsoft.com/office/drawing/2014/main" id="{12DEF05D-029B-EC0E-0582-1D90E53632A3}"/>
              </a:ext>
            </a:extLst>
          </p:cNvPr>
          <p:cNvGrpSpPr/>
          <p:nvPr/>
        </p:nvGrpSpPr>
        <p:grpSpPr>
          <a:xfrm>
            <a:off x="1028699" y="1930636"/>
            <a:ext cx="1416655" cy="1369030"/>
            <a:chOff x="0" y="0"/>
            <a:chExt cx="6350000" cy="6350000"/>
          </a:xfrm>
        </p:grpSpPr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C553AC7E-E962-41EF-5311-D721502F174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TextBox 16">
            <a:extLst>
              <a:ext uri="{FF2B5EF4-FFF2-40B4-BE49-F238E27FC236}">
                <a16:creationId xmlns:a16="http://schemas.microsoft.com/office/drawing/2014/main" id="{75E625FE-0B32-593B-CEFF-E533AEE2C360}"/>
              </a:ext>
            </a:extLst>
          </p:cNvPr>
          <p:cNvSpPr txBox="1"/>
          <p:nvPr/>
        </p:nvSpPr>
        <p:spPr>
          <a:xfrm>
            <a:off x="1206887" y="2185573"/>
            <a:ext cx="108482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01.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7128CD19-EA5E-1656-114C-C959E90693D0}"/>
              </a:ext>
            </a:extLst>
          </p:cNvPr>
          <p:cNvSpPr txBox="1"/>
          <p:nvPr/>
        </p:nvSpPr>
        <p:spPr>
          <a:xfrm>
            <a:off x="2667000" y="2234762"/>
            <a:ext cx="10287000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Model </a:t>
            </a: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Umum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(GSM / SARMA)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7CFD25-1DEA-A1F2-114E-0746F2F0F6AB}"/>
              </a:ext>
            </a:extLst>
          </p:cNvPr>
          <p:cNvSpPr txBox="1"/>
          <p:nvPr/>
        </p:nvSpPr>
        <p:spPr>
          <a:xfrm>
            <a:off x="2651760" y="3086315"/>
            <a:ext cx="1403604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Model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umum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regresi spasial (</a:t>
            </a:r>
            <a:r>
              <a:rPr lang="en-US" sz="2200" i="1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General Spatial Model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)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dikembangkan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oleh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Anselin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(1988) dan merupakan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sebuah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pendekatan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dalam analisis regresi spasial. Model ini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dikembangkan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menggunakan data spasial </a:t>
            </a:r>
            <a:r>
              <a:rPr lang="en-US" sz="2200" i="1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cross-section 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(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Anselin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, 1988). </a:t>
            </a:r>
            <a:endParaRPr lang="en-ID" sz="2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100B5-BF76-4B53-7656-C34CC9158676}"/>
                  </a:ext>
                </a:extLst>
              </p:cNvPr>
              <p:cNvSpPr txBox="1"/>
              <p:nvPr/>
            </p:nvSpPr>
            <p:spPr>
              <a:xfrm>
                <a:off x="3581400" y="4689832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ID" sz="22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sz="2200" b="1" i="1">
                          <a:latin typeface="Cambria Math" panose="02040503050406030204" pitchFamily="18" charset="0"/>
                        </a:rPr>
                        <m:t>𝝆</m:t>
                      </m:r>
                      <m:sSub>
                        <m:sSubPr>
                          <m:ctrlPr>
                            <a:rPr lang="en-ID" sz="2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D" sz="22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D" sz="2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ID" sz="22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2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ID" sz="2200" b="1" i="1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ID" sz="22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200" b="1" i="1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ID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100B5-BF76-4B53-7656-C34CC9158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4689832"/>
                <a:ext cx="9144000" cy="430887"/>
              </a:xfrm>
              <a:prstGeom prst="rect">
                <a:avLst/>
              </a:prstGeom>
              <a:blipFill>
                <a:blip r:embed="rId6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3F931C-1627-E9BE-B18D-DFEEAEDA1622}"/>
                  </a:ext>
                </a:extLst>
              </p:cNvPr>
              <p:cNvSpPr txBox="1"/>
              <p:nvPr/>
            </p:nvSpPr>
            <p:spPr>
              <a:xfrm>
                <a:off x="2445354" y="5296396"/>
                <a:ext cx="9670446" cy="4623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dengan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𝑵</m:t>
                    </m:r>
                    <m:d>
                      <m:d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ID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vektor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variabel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dependen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dengan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ukuran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𝑛 × 1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matriks variabel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independen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dengan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ukuran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𝑛 × (𝑝 + 1)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vektor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parameter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koefisien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regresi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berukuran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(𝑝 + 1) × 1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parameter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koefisien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spasial </a:t>
                </a:r>
                <a:r>
                  <a:rPr lang="en-US" sz="22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lag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variabel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dependen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parameter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koefisien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spasial lag pada </a:t>
                </a:r>
                <a:r>
                  <a:rPr lang="en-US" sz="22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error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bernilai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𝜆 &lt; 1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2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2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matriks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pembobot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spasial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berukuran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𝑛 × 𝑛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vektor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error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berukuran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𝑛 × 1 dengan distribusi IIDN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3F931C-1627-E9BE-B18D-DFEEAEDA1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354" y="5296396"/>
                <a:ext cx="9670446" cy="4623573"/>
              </a:xfrm>
              <a:prstGeom prst="rect">
                <a:avLst/>
              </a:prstGeom>
              <a:blipFill>
                <a:blip r:embed="rId7"/>
                <a:stretch>
                  <a:fillRect t="-660" b="-184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328150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4A08F8EB-26E4-9C3D-B521-6A455C9E4F14}"/>
              </a:ext>
            </a:extLst>
          </p:cNvPr>
          <p:cNvSpPr/>
          <p:nvPr/>
        </p:nvSpPr>
        <p:spPr>
          <a:xfrm>
            <a:off x="6324600" y="4632881"/>
            <a:ext cx="2971800" cy="891619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Regresi Spasial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4">
            <a:extLst>
              <a:ext uri="{FF2B5EF4-FFF2-40B4-BE49-F238E27FC236}">
                <a16:creationId xmlns:a16="http://schemas.microsoft.com/office/drawing/2014/main" id="{12DEF05D-029B-EC0E-0582-1D90E53632A3}"/>
              </a:ext>
            </a:extLst>
          </p:cNvPr>
          <p:cNvGrpSpPr/>
          <p:nvPr/>
        </p:nvGrpSpPr>
        <p:grpSpPr>
          <a:xfrm>
            <a:off x="1028699" y="1930636"/>
            <a:ext cx="1416655" cy="1369030"/>
            <a:chOff x="0" y="0"/>
            <a:chExt cx="6350000" cy="6350000"/>
          </a:xfrm>
        </p:grpSpPr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C553AC7E-E962-41EF-5311-D721502F174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TextBox 16">
            <a:extLst>
              <a:ext uri="{FF2B5EF4-FFF2-40B4-BE49-F238E27FC236}">
                <a16:creationId xmlns:a16="http://schemas.microsoft.com/office/drawing/2014/main" id="{75E625FE-0B32-593B-CEFF-E533AEE2C360}"/>
              </a:ext>
            </a:extLst>
          </p:cNvPr>
          <p:cNvSpPr txBox="1"/>
          <p:nvPr/>
        </p:nvSpPr>
        <p:spPr>
          <a:xfrm>
            <a:off x="1206887" y="2185573"/>
            <a:ext cx="108482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02.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7128CD19-EA5E-1656-114C-C959E90693D0}"/>
              </a:ext>
            </a:extLst>
          </p:cNvPr>
          <p:cNvSpPr txBox="1"/>
          <p:nvPr/>
        </p:nvSpPr>
        <p:spPr>
          <a:xfrm>
            <a:off x="2667000" y="2234762"/>
            <a:ext cx="11582400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Spatial Autoregressive Model (SAR)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7CFD25-1DEA-A1F2-114E-0746F2F0F6AB}"/>
              </a:ext>
            </a:extLst>
          </p:cNvPr>
          <p:cNvSpPr txBox="1"/>
          <p:nvPr/>
        </p:nvSpPr>
        <p:spPr>
          <a:xfrm>
            <a:off x="2667000" y="3031712"/>
            <a:ext cx="1403604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Spatial Autoregressive Model (SAR) adalah model yang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mempertimbangkan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variabel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dependen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di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suatu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wilayah dengan wilayah lain yang terkait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dengannya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(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Saputro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et al., 2019). Model SAR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menggabungkan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model regresi biasa dengan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pengaruh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spasial lag pada variabel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dependen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. Model SAR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akan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terbentuk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apabila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nilai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𝜌≠0 dan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nilai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𝜆=0</a:t>
            </a:r>
            <a:endParaRPr lang="en-ID" sz="2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A08DCA-9BAC-9BE2-0509-1BCDA7ED06EA}"/>
                  </a:ext>
                </a:extLst>
              </p:cNvPr>
              <p:cNvSpPr txBox="1"/>
              <p:nvPr/>
            </p:nvSpPr>
            <p:spPr>
              <a:xfrm>
                <a:off x="3291840" y="4796297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ID" sz="22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sz="2200" b="0" i="1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ID" sz="22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D" sz="22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D" sz="2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ID" sz="22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2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ID" sz="2200" b="1" i="1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ID" sz="22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200" b="1" i="1"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ID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A08DCA-9BAC-9BE2-0509-1BCDA7ED0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840" y="4796297"/>
                <a:ext cx="9144000" cy="430887"/>
              </a:xfrm>
              <a:prstGeom prst="rect">
                <a:avLst/>
              </a:prstGeom>
              <a:blipFill>
                <a:blip r:embed="rId5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6CAD67-AD3A-805A-4B4B-FC0568DB3DE5}"/>
                  </a:ext>
                </a:extLst>
              </p:cNvPr>
              <p:cNvSpPr txBox="1"/>
              <p:nvPr/>
            </p:nvSpPr>
            <p:spPr>
              <a:xfrm>
                <a:off x="2445354" y="5182988"/>
                <a:ext cx="14318646" cy="5121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dengan: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𝑵</m:t>
                    </m:r>
                    <m:d>
                      <m:d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ID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𝑰</m:t>
                        </m:r>
                      </m:e>
                    </m:d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vektor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variabel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dependen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dengan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ukuran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𝑛 × 1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matriks variabel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independen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dengan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ukuran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𝑛 × (𝑝 + 1)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vektor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parameter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koefisien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regresi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berukuran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(𝑝 + 1) × 1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parameter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koefisien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spasial </a:t>
                </a:r>
                <a:r>
                  <a:rPr lang="en-US" sz="22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lag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variabel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dependen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2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 matriks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pembobot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spasial untuk variabel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dependen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dengan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ukuran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𝑛 × 𝑛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vektor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error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berukuran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𝑛 × 1 dengan rata-rata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nol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dan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variansi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𝑰</m:t>
                    </m:r>
                  </m:oMath>
                </a14:m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Jumlah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lokasi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observasi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𝑰</m:t>
                    </m:r>
                  </m:oMath>
                </a14:m>
                <a:r>
                  <a:rPr lang="en-US" sz="22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 matriks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identitas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dengan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ukuran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𝑛 × 𝑛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6CAD67-AD3A-805A-4B4B-FC0568DB3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354" y="5182988"/>
                <a:ext cx="14318646" cy="5121530"/>
              </a:xfrm>
              <a:prstGeom prst="rect">
                <a:avLst/>
              </a:prstGeom>
              <a:blipFill>
                <a:blip r:embed="rId6"/>
                <a:stretch>
                  <a:fillRect t="-595" b="-1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878324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Diagonal Corners Rounded 31">
            <a:extLst>
              <a:ext uri="{FF2B5EF4-FFF2-40B4-BE49-F238E27FC236}">
                <a16:creationId xmlns:a16="http://schemas.microsoft.com/office/drawing/2014/main" id="{44B9ED99-730F-FAE0-3692-FFD4616887DD}"/>
              </a:ext>
            </a:extLst>
          </p:cNvPr>
          <p:cNvSpPr/>
          <p:nvPr/>
        </p:nvSpPr>
        <p:spPr>
          <a:xfrm>
            <a:off x="11045157" y="7216141"/>
            <a:ext cx="2514600" cy="929073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4A08F8EB-26E4-9C3D-B521-6A455C9E4F14}"/>
              </a:ext>
            </a:extLst>
          </p:cNvPr>
          <p:cNvSpPr/>
          <p:nvPr/>
        </p:nvSpPr>
        <p:spPr>
          <a:xfrm>
            <a:off x="1912620" y="7226508"/>
            <a:ext cx="2514600" cy="929073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Regresi Spasial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4">
            <a:extLst>
              <a:ext uri="{FF2B5EF4-FFF2-40B4-BE49-F238E27FC236}">
                <a16:creationId xmlns:a16="http://schemas.microsoft.com/office/drawing/2014/main" id="{12DEF05D-029B-EC0E-0582-1D90E53632A3}"/>
              </a:ext>
            </a:extLst>
          </p:cNvPr>
          <p:cNvGrpSpPr/>
          <p:nvPr/>
        </p:nvGrpSpPr>
        <p:grpSpPr>
          <a:xfrm>
            <a:off x="1028699" y="1930636"/>
            <a:ext cx="1416655" cy="1369030"/>
            <a:chOff x="0" y="0"/>
            <a:chExt cx="6350000" cy="6350000"/>
          </a:xfrm>
        </p:grpSpPr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C553AC7E-E962-41EF-5311-D721502F174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TextBox 16">
            <a:extLst>
              <a:ext uri="{FF2B5EF4-FFF2-40B4-BE49-F238E27FC236}">
                <a16:creationId xmlns:a16="http://schemas.microsoft.com/office/drawing/2014/main" id="{75E625FE-0B32-593B-CEFF-E533AEE2C360}"/>
              </a:ext>
            </a:extLst>
          </p:cNvPr>
          <p:cNvSpPr txBox="1"/>
          <p:nvPr/>
        </p:nvSpPr>
        <p:spPr>
          <a:xfrm>
            <a:off x="1206887" y="2185573"/>
            <a:ext cx="108482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02.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7128CD19-EA5E-1656-114C-C959E90693D0}"/>
              </a:ext>
            </a:extLst>
          </p:cNvPr>
          <p:cNvSpPr txBox="1"/>
          <p:nvPr/>
        </p:nvSpPr>
        <p:spPr>
          <a:xfrm>
            <a:off x="2667000" y="2234762"/>
            <a:ext cx="11582400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Spatial Autoregressive Model (SAR)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7CFD25-1DEA-A1F2-114E-0746F2F0F6AB}"/>
              </a:ext>
            </a:extLst>
          </p:cNvPr>
          <p:cNvSpPr txBox="1"/>
          <p:nvPr/>
        </p:nvSpPr>
        <p:spPr>
          <a:xfrm>
            <a:off x="2667000" y="3031712"/>
            <a:ext cx="1403604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Uji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signifikansi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parameter model SAR dapat dilakukan menggunakan beberapa metode, seperti Lagrange Multiplier, Wald Test, dan Likelihood Ratio Test (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Anselin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, 1988b). 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Pada penelitian ini, metode yang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akan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digunakan untuk melakukan uji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signifikansi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parameter adalah metode Wald Test.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>
                <a:extLst>
                  <a:ext uri="{FF2B5EF4-FFF2-40B4-BE49-F238E27FC236}">
                    <a16:creationId xmlns:a16="http://schemas.microsoft.com/office/drawing/2014/main" id="{CF970C38-DDD3-B492-982D-9104AA3A12FA}"/>
                  </a:ext>
                </a:extLst>
              </p:cNvPr>
              <p:cNvSpPr txBox="1"/>
              <p:nvPr/>
            </p:nvSpPr>
            <p:spPr>
              <a:xfrm>
                <a:off x="998219" y="4777119"/>
                <a:ext cx="3505201" cy="7425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914400" indent="-914400" algn="l">
                  <a:lnSpc>
                    <a:spcPts val="6719"/>
                  </a:lnSpc>
                  <a:buFont typeface="+mj-lt"/>
                  <a:buAutoNum type="alphaLcParenR"/>
                </a:pPr>
                <a:r>
                  <a:rPr lang="en-US" sz="2800" b="1" dirty="0">
                    <a:solidFill>
                      <a:srgbClr val="00000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Parameter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𝝆</m:t>
                    </m:r>
                  </m:oMath>
                </a14:m>
                <a:endParaRPr lang="en-US" sz="2800" b="1" dirty="0">
                  <a:solidFill>
                    <a:srgbClr val="0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2" name="TextBox 5">
                <a:extLst>
                  <a:ext uri="{FF2B5EF4-FFF2-40B4-BE49-F238E27FC236}">
                    <a16:creationId xmlns:a16="http://schemas.microsoft.com/office/drawing/2014/main" id="{CF970C38-DDD3-B492-982D-9104AA3A1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19" y="4777119"/>
                <a:ext cx="3505201" cy="742511"/>
              </a:xfrm>
              <a:prstGeom prst="rect">
                <a:avLst/>
              </a:prstGeom>
              <a:blipFill>
                <a:blip r:embed="rId5"/>
                <a:stretch>
                  <a:fillRect l="-7652" b="-3966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B5BE00-28F0-C1DD-6CFB-9CAFDC3EDCE6}"/>
                  </a:ext>
                </a:extLst>
              </p:cNvPr>
              <p:cNvSpPr txBox="1"/>
              <p:nvPr/>
            </p:nvSpPr>
            <p:spPr>
              <a:xfrm>
                <a:off x="1150620" y="5519630"/>
                <a:ext cx="9144000" cy="1706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0215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  <a:tab pos="5311140" algn="l"/>
                  </a:tabLs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Hipotesis:</a:t>
                </a:r>
                <a:endParaRPr lang="en-ID" sz="20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0215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  <a:tab pos="531114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(Tidak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ada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dependensi lag pada variabel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dependen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0215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  <a:tab pos="531114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(Ada dependensi lag pada variabel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dependen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0215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  <a:tab pos="5311140" algn="l"/>
                  </a:tabLs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Statistik uji:</a:t>
                </a:r>
                <a:endParaRPr lang="en-ID" sz="20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B5BE00-28F0-C1DD-6CFB-9CAFDC3ED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20" y="5519630"/>
                <a:ext cx="9144000" cy="1706878"/>
              </a:xfrm>
              <a:prstGeom prst="rect">
                <a:avLst/>
              </a:prstGeom>
              <a:blipFill>
                <a:blip r:embed="rId6"/>
                <a:stretch>
                  <a:fillRect t="-1071" b="-57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B1C1C0-9956-6FAD-0357-3C25B1D6FFF9}"/>
                  </a:ext>
                </a:extLst>
              </p:cNvPr>
              <p:cNvSpPr txBox="1"/>
              <p:nvPr/>
            </p:nvSpPr>
            <p:spPr>
              <a:xfrm>
                <a:off x="1528317" y="7250753"/>
                <a:ext cx="3154136" cy="859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200" i="1" smtClean="0">
                          <a:latin typeface="Cambria Math" panose="02040503050406030204" pitchFamily="18" charset="0"/>
                        </a:rPr>
                        <m:t>𝑊𝑎𝑙𝑑</m:t>
                      </m:r>
                      <m:r>
                        <a:rPr lang="en-ID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D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D" sz="2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D" sz="2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ID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D" sz="2200" i="1">
                                  <a:latin typeface="Cambria Math" panose="02040503050406030204" pitchFamily="18" charset="0"/>
                                </a:rPr>
                                <m:t>𝑣𝑎𝑟</m:t>
                              </m:r>
                              <m:d>
                                <m:dPr>
                                  <m:ctrlPr>
                                    <a:rPr lang="en-ID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D" sz="2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D" sz="22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ID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B1C1C0-9956-6FAD-0357-3C25B1D6F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317" y="7250753"/>
                <a:ext cx="3154136" cy="8598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731959-A82F-2BC2-7251-47712CBCDC34}"/>
                  </a:ext>
                </a:extLst>
              </p:cNvPr>
              <p:cNvSpPr txBox="1"/>
              <p:nvPr/>
            </p:nvSpPr>
            <p:spPr>
              <a:xfrm>
                <a:off x="4046220" y="6980003"/>
                <a:ext cx="5029200" cy="1175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0215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  <a:tab pos="5311140" algn="l"/>
                  </a:tabLst>
                </a:pPr>
                <a:r>
                  <a:rPr lang="en-US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r>
                  <a:rPr lang="en-US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0215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990600" algn="l"/>
                    <a:tab pos="5311140" algn="l"/>
                  </a:tabLs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D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en-US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	: </a:t>
                </a:r>
                <a:r>
                  <a:rPr lang="en-US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estimasi</a:t>
                </a:r>
                <a:r>
                  <a:rPr lang="en-US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parameter 𝜌 </a:t>
                </a:r>
                <a:endParaRPr lang="en-ID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0215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540385" algn="l"/>
                    <a:tab pos="5311140" algn="l"/>
                  </a:tabLst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𝑣𝑎𝑟</m:t>
                    </m:r>
                    <m:d>
                      <m:dPr>
                        <m:ctrlPr>
                          <a:rPr lang="en-ID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ID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 : </a:t>
                </a:r>
                <a:r>
                  <a:rPr lang="en-US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varians</a:t>
                </a:r>
                <a:r>
                  <a:rPr lang="en-US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estimasi</a:t>
                </a:r>
                <a:r>
                  <a:rPr lang="en-US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parameter </a:t>
                </a:r>
                <a:endParaRPr lang="en-ID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731959-A82F-2BC2-7251-47712CBCD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220" y="6980003"/>
                <a:ext cx="5029200" cy="1175578"/>
              </a:xfrm>
              <a:prstGeom prst="rect">
                <a:avLst/>
              </a:prstGeom>
              <a:blipFill>
                <a:blip r:embed="rId8"/>
                <a:stretch>
                  <a:fillRect t="-2073" b="-725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E1A105-FFA6-FE04-FAA7-3F435264788A}"/>
                  </a:ext>
                </a:extLst>
              </p:cNvPr>
              <p:cNvSpPr txBox="1"/>
              <p:nvPr/>
            </p:nvSpPr>
            <p:spPr>
              <a:xfrm>
                <a:off x="1150620" y="8267700"/>
                <a:ext cx="8534400" cy="1305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0215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  <a:tab pos="5311140" algn="l"/>
                  </a:tabLs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Daerah </a:t>
                </a:r>
                <a:r>
                  <a:rPr lang="en-US" sz="2000" b="1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penolakan</a:t>
                </a: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sz="20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0215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  <a:tab pos="5311140" algn="l"/>
                  </a:tabLst>
                </a:pP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Tolak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apabila uji Wald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&gt; </m:t>
                    </m:r>
                    <m:sSubSup>
                      <m:sSubSup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,1</m:t>
                        </m:r>
                      </m:sub>
                      <m:sup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yang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memberikan</a:t>
                </a:r>
                <a:endParaRPr lang="en-US" sz="2000" dirty="0"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0215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  <a:tab pos="5311140" algn="l"/>
                  </a:tabLst>
                </a:pP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kesimpulan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bahwa parameter yang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diuji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telah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signifikan.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E1A105-FFA6-FE04-FAA7-3F4352647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20" y="8267700"/>
                <a:ext cx="8534400" cy="1305614"/>
              </a:xfrm>
              <a:prstGeom prst="rect">
                <a:avLst/>
              </a:prstGeom>
              <a:blipFill>
                <a:blip r:embed="rId9"/>
                <a:stretch>
                  <a:fillRect t="-1402" b="-74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CA8D0A-80CB-F2F6-7BDB-EDEF0D8689D7}"/>
              </a:ext>
            </a:extLst>
          </p:cNvPr>
          <p:cNvCxnSpPr>
            <a:cxnSpLocks/>
          </p:cNvCxnSpPr>
          <p:nvPr/>
        </p:nvCxnSpPr>
        <p:spPr>
          <a:xfrm>
            <a:off x="10134600" y="5143500"/>
            <a:ext cx="0" cy="5143500"/>
          </a:xfrm>
          <a:prstGeom prst="line">
            <a:avLst/>
          </a:prstGeom>
          <a:ln w="28575">
            <a:solidFill>
              <a:srgbClr val="079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5">
                <a:extLst>
                  <a:ext uri="{FF2B5EF4-FFF2-40B4-BE49-F238E27FC236}">
                    <a16:creationId xmlns:a16="http://schemas.microsoft.com/office/drawing/2014/main" id="{2277F001-70D8-75BF-CB39-B009DBAAB90E}"/>
                  </a:ext>
                </a:extLst>
              </p:cNvPr>
              <p:cNvSpPr txBox="1"/>
              <p:nvPr/>
            </p:nvSpPr>
            <p:spPr>
              <a:xfrm>
                <a:off x="10294620" y="4976639"/>
                <a:ext cx="3505201" cy="7425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719138" indent="-719138" algn="l">
                  <a:lnSpc>
                    <a:spcPts val="6719"/>
                  </a:lnSpc>
                  <a:buFont typeface="+mj-lt"/>
                  <a:buAutoNum type="alphaLcParenR" startAt="2"/>
                </a:pPr>
                <a:r>
                  <a:rPr lang="en-US" sz="2800" b="1" dirty="0">
                    <a:solidFill>
                      <a:srgbClr val="00000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Parameter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" panose="00000500000000000000" pitchFamily="2" charset="0"/>
                      </a:rPr>
                      <m:t>𝜷</m:t>
                    </m:r>
                  </m:oMath>
                </a14:m>
                <a:endParaRPr lang="en-US" sz="2800" b="1" dirty="0">
                  <a:solidFill>
                    <a:srgbClr val="0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27" name="TextBox 5">
                <a:extLst>
                  <a:ext uri="{FF2B5EF4-FFF2-40B4-BE49-F238E27FC236}">
                    <a16:creationId xmlns:a16="http://schemas.microsoft.com/office/drawing/2014/main" id="{2277F001-70D8-75BF-CB39-B009DBAAB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4620" y="4976639"/>
                <a:ext cx="3505201" cy="742511"/>
              </a:xfrm>
              <a:prstGeom prst="rect">
                <a:avLst/>
              </a:prstGeom>
              <a:blipFill>
                <a:blip r:embed="rId10"/>
                <a:stretch>
                  <a:fillRect l="-7652" b="-3852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509148-5212-B2F7-A87F-D6DC4F802C10}"/>
                  </a:ext>
                </a:extLst>
              </p:cNvPr>
              <p:cNvSpPr txBox="1"/>
              <p:nvPr/>
            </p:nvSpPr>
            <p:spPr>
              <a:xfrm>
                <a:off x="10210800" y="5744146"/>
                <a:ext cx="9144000" cy="1399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252095" algn="just">
                  <a:lnSpc>
                    <a:spcPct val="107000"/>
                  </a:lnSpc>
                  <a:tabLst>
                    <a:tab pos="270510" algn="l"/>
                    <a:tab pos="5311140" algn="l"/>
                  </a:tabLs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Hipotesis:</a:t>
                </a:r>
                <a:endParaRPr lang="en-ID" sz="20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7200" indent="252095" algn="just">
                  <a:lnSpc>
                    <a:spcPct val="107000"/>
                  </a:lnSpc>
                  <a:tabLst>
                    <a:tab pos="270510" algn="l"/>
                    <a:tab pos="531114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Koefisien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regresi tidak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berpengaruh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7200" indent="252095" algn="just">
                  <a:lnSpc>
                    <a:spcPct val="107000"/>
                  </a:lnSpc>
                  <a:tabLst>
                    <a:tab pos="270510" algn="l"/>
                    <a:tab pos="531114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≠0, 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=1,2,…,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Koefisien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regresi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berpengaruh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7200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  <a:tab pos="5311140" algn="l"/>
                  </a:tabLs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Statistik uji:</a:t>
                </a:r>
                <a:endParaRPr lang="en-ID" sz="20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509148-5212-B2F7-A87F-D6DC4F802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800" y="5744146"/>
                <a:ext cx="9144000" cy="1399101"/>
              </a:xfrm>
              <a:prstGeom prst="rect">
                <a:avLst/>
              </a:prstGeom>
              <a:blipFill>
                <a:blip r:embed="rId11"/>
                <a:stretch>
                  <a:fillRect t="-1304" b="-69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C26021F-C256-AA9A-E23E-9BCE95D5F7E4}"/>
                  </a:ext>
                </a:extLst>
              </p:cNvPr>
              <p:cNvSpPr txBox="1"/>
              <p:nvPr/>
            </p:nvSpPr>
            <p:spPr>
              <a:xfrm>
                <a:off x="10885138" y="7168243"/>
                <a:ext cx="2781295" cy="967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200" i="1" smtClean="0">
                          <a:latin typeface="Cambria Math" panose="02040503050406030204" pitchFamily="18" charset="0"/>
                        </a:rPr>
                        <m:t>𝑊𝑎𝑙𝑑</m:t>
                      </m:r>
                      <m:r>
                        <a:rPr lang="en-ID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ID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D" sz="2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D" sz="22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D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ID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ID" sz="2200" i="1">
                                  <a:latin typeface="Cambria Math" panose="02040503050406030204" pitchFamily="18" charset="0"/>
                                </a:rPr>
                                <m:t>𝑣𝑎𝑟</m:t>
                              </m:r>
                              <m:d>
                                <m:dPr>
                                  <m:ctrlPr>
                                    <a:rPr lang="en-ID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D" sz="2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ID" sz="2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ID" sz="22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ID" sz="2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ID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C26021F-C256-AA9A-E23E-9BCE95D5F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138" y="7168243"/>
                <a:ext cx="2781295" cy="9673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EFEF22-16A5-A2C2-01BD-1F0359EC9809}"/>
                  </a:ext>
                </a:extLst>
              </p:cNvPr>
              <p:cNvSpPr txBox="1"/>
              <p:nvPr/>
            </p:nvSpPr>
            <p:spPr>
              <a:xfrm>
                <a:off x="13054981" y="6980003"/>
                <a:ext cx="5004419" cy="1425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252095" algn="just">
                  <a:lnSpc>
                    <a:spcPct val="107000"/>
                  </a:lnSpc>
                  <a:tabLst>
                    <a:tab pos="270510" algn="l"/>
                    <a:tab pos="5311140" algn="l"/>
                  </a:tabLst>
                </a:pP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sz="18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7200" indent="252095" algn="just">
                  <a:lnSpc>
                    <a:spcPct val="107000"/>
                  </a:lnSpc>
                  <a:tabLst>
                    <a:tab pos="990600" algn="l"/>
                    <a:tab pos="531114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	: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estimasi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parameter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ke-</a:t>
                </a:r>
                <a:r>
                  <a:rPr lang="en-US" sz="18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endParaRPr lang="en-ID" sz="18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7200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540385" algn="l"/>
                    <a:tab pos="5311140" algn="l"/>
                  </a:tabLst>
                </a:pP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𝑣𝑎𝑟</m:t>
                    </m:r>
                    <m:d>
                      <m:d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D" sz="18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varians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estimasi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parameter</a:t>
                </a:r>
              </a:p>
              <a:p>
                <a:pPr marL="457200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540385" algn="l"/>
                    <a:tab pos="5311140" algn="l"/>
                  </a:tabLst>
                </a:pP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ke-</a:t>
                </a:r>
                <a:r>
                  <a:rPr lang="en-US" sz="18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</a:t>
                </a:r>
                <a:endParaRPr lang="en-ID" sz="18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EFEF22-16A5-A2C2-01BD-1F0359EC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4981" y="6980003"/>
                <a:ext cx="5004419" cy="1425327"/>
              </a:xfrm>
              <a:prstGeom prst="rect">
                <a:avLst/>
              </a:prstGeom>
              <a:blipFill>
                <a:blip r:embed="rId13"/>
                <a:stretch>
                  <a:fillRect t="-1709" r="-609" b="-555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CA2112-F2A0-9088-E8B9-8271F464F6BB}"/>
                  </a:ext>
                </a:extLst>
              </p:cNvPr>
              <p:cNvSpPr txBox="1"/>
              <p:nvPr/>
            </p:nvSpPr>
            <p:spPr>
              <a:xfrm>
                <a:off x="10242881" y="8428837"/>
                <a:ext cx="7816515" cy="1634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252095" algn="just">
                  <a:lnSpc>
                    <a:spcPct val="107000"/>
                  </a:lnSpc>
                  <a:tabLst>
                    <a:tab pos="270510" algn="l"/>
                    <a:tab pos="5311140" algn="l"/>
                  </a:tabLs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Daerah </a:t>
                </a:r>
                <a:r>
                  <a:rPr lang="en-US" sz="2000" b="1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penolakan</a:t>
                </a: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sz="20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7200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  <a:tab pos="5311140" algn="l"/>
                  </a:tabLst>
                </a:pP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Tolak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apabila uji Wald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&gt; </m:t>
                    </m:r>
                    <m:sSubSup>
                      <m:sSubSup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,1</m:t>
                        </m:r>
                      </m:sub>
                      <m:sup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yang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endParaRPr lang="en-US" sz="2000" dirty="0"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7200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  <a:tab pos="5311140" algn="l"/>
                  </a:tabLst>
                </a:pP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memberikan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kesimpulan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bahwa parameter yang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diuji</a:t>
                </a:r>
                <a:endParaRPr lang="en-US" sz="2000" dirty="0"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7200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  <a:tab pos="5311140" algn="l"/>
                  </a:tabLst>
                </a:pP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telah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signifikan.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CA2112-F2A0-9088-E8B9-8271F464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881" y="8428837"/>
                <a:ext cx="7816515" cy="1634935"/>
              </a:xfrm>
              <a:prstGeom prst="rect">
                <a:avLst/>
              </a:prstGeom>
              <a:blipFill>
                <a:blip r:embed="rId14"/>
                <a:stretch>
                  <a:fillRect t="-1493" r="-156" b="-597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963675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4A08F8EB-26E4-9C3D-B521-6A455C9E4F14}"/>
              </a:ext>
            </a:extLst>
          </p:cNvPr>
          <p:cNvSpPr/>
          <p:nvPr/>
        </p:nvSpPr>
        <p:spPr>
          <a:xfrm>
            <a:off x="6324600" y="4632881"/>
            <a:ext cx="3962400" cy="891619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Regresi Spasial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4">
            <a:extLst>
              <a:ext uri="{FF2B5EF4-FFF2-40B4-BE49-F238E27FC236}">
                <a16:creationId xmlns:a16="http://schemas.microsoft.com/office/drawing/2014/main" id="{12DEF05D-029B-EC0E-0582-1D90E53632A3}"/>
              </a:ext>
            </a:extLst>
          </p:cNvPr>
          <p:cNvGrpSpPr/>
          <p:nvPr/>
        </p:nvGrpSpPr>
        <p:grpSpPr>
          <a:xfrm>
            <a:off x="1028699" y="1930636"/>
            <a:ext cx="1416655" cy="1369030"/>
            <a:chOff x="0" y="0"/>
            <a:chExt cx="6350000" cy="6350000"/>
          </a:xfrm>
        </p:grpSpPr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C553AC7E-E962-41EF-5311-D721502F174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TextBox 16">
            <a:extLst>
              <a:ext uri="{FF2B5EF4-FFF2-40B4-BE49-F238E27FC236}">
                <a16:creationId xmlns:a16="http://schemas.microsoft.com/office/drawing/2014/main" id="{75E625FE-0B32-593B-CEFF-E533AEE2C360}"/>
              </a:ext>
            </a:extLst>
          </p:cNvPr>
          <p:cNvSpPr txBox="1"/>
          <p:nvPr/>
        </p:nvSpPr>
        <p:spPr>
          <a:xfrm>
            <a:off x="1206887" y="2185573"/>
            <a:ext cx="108482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03.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7128CD19-EA5E-1656-114C-C959E90693D0}"/>
              </a:ext>
            </a:extLst>
          </p:cNvPr>
          <p:cNvSpPr txBox="1"/>
          <p:nvPr/>
        </p:nvSpPr>
        <p:spPr>
          <a:xfrm>
            <a:off x="2667000" y="2234762"/>
            <a:ext cx="11582400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Spatial Error Model (SEM)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7CFD25-1DEA-A1F2-114E-0746F2F0F6AB}"/>
              </a:ext>
            </a:extLst>
          </p:cNvPr>
          <p:cNvSpPr txBox="1"/>
          <p:nvPr/>
        </p:nvSpPr>
        <p:spPr>
          <a:xfrm>
            <a:off x="2667000" y="3031712"/>
            <a:ext cx="1403604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Spatial Error Model (SEM) adalah model regresi spasial dengan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peubah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errornya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terdapat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dependensi spasial. Model SEM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terbentuk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ketika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𝜆 ≠ 0 dan 𝜌 = 0, yang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mengindikasikan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bahwa model tersebut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mengasumsikan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adanya proses autoregressive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hanya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pada error model (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LeSage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, 1999). </a:t>
            </a:r>
            <a:endParaRPr lang="en-ID" sz="2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C77CB2-627E-B14E-F260-A34A379478C6}"/>
                  </a:ext>
                </a:extLst>
              </p:cNvPr>
              <p:cNvSpPr txBox="1"/>
              <p:nvPr/>
            </p:nvSpPr>
            <p:spPr>
              <a:xfrm>
                <a:off x="3657600" y="4843124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ID" sz="22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sz="22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ID" sz="2200" b="1" i="1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ID" sz="22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200" b="1" i="1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ID" sz="2200" b="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D" sz="2200" b="1" i="1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ID" sz="22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sz="2200" b="0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ID" sz="22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D" sz="22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sz="2200" b="1" i="1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ID" sz="22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200" b="1" i="1"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ID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C77CB2-627E-B14E-F260-A34A37947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843124"/>
                <a:ext cx="9144000" cy="430887"/>
              </a:xfrm>
              <a:prstGeom prst="rect">
                <a:avLst/>
              </a:prstGeom>
              <a:blipFill>
                <a:blip r:embed="rId5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B20F98-72A1-DF01-9B9E-FE24353C75F1}"/>
                  </a:ext>
                </a:extLst>
              </p:cNvPr>
              <p:cNvSpPr txBox="1"/>
              <p:nvPr/>
            </p:nvSpPr>
            <p:spPr>
              <a:xfrm>
                <a:off x="2423583" y="4991100"/>
                <a:ext cx="13928006" cy="5121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dengan: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𝜺</m:t>
                    </m:r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𝑵</m:t>
                    </m:r>
                    <m:d>
                      <m:d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ID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𝑰</m:t>
                        </m:r>
                      </m:e>
                    </m:d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vektor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variabel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dependen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dengan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ukuran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𝑛 × 1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matriks variabel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independen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dengan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ukuran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𝑛 × (𝑝 + 1)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vektor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parameter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koefisien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regresi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berukuran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(𝑝 + 1) × 1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parameter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koefisien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spasial lag pada </a:t>
                </a:r>
                <a:r>
                  <a:rPr lang="en-US" sz="22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error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bernilai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𝜆 &lt; 1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2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 matriks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pembobot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spasial untuk variabel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dependen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dengan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ukuran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𝑛 × 𝑛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vektor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error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berukuran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𝑛 × 1 dengan rata-rata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nol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dan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variansi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𝑰</m:t>
                    </m:r>
                  </m:oMath>
                </a14:m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Jumlah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lokasi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observasi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r>
                      <a:rPr lang="en-US" sz="2200" b="1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𝑰</m:t>
                    </m:r>
                  </m:oMath>
                </a14:m>
                <a:r>
                  <a:rPr lang="en-US" sz="22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 matriks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identitas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dengan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ukuran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𝑛 × 𝑛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B20F98-72A1-DF01-9B9E-FE24353C7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83" y="4991100"/>
                <a:ext cx="13928006" cy="5121530"/>
              </a:xfrm>
              <a:prstGeom prst="rect">
                <a:avLst/>
              </a:prstGeom>
              <a:blipFill>
                <a:blip r:embed="rId6"/>
                <a:stretch>
                  <a:fillRect t="-595" b="-154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496205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Diagonal Corners Rounded 31">
            <a:extLst>
              <a:ext uri="{FF2B5EF4-FFF2-40B4-BE49-F238E27FC236}">
                <a16:creationId xmlns:a16="http://schemas.microsoft.com/office/drawing/2014/main" id="{44B9ED99-730F-FAE0-3692-FFD4616887DD}"/>
              </a:ext>
            </a:extLst>
          </p:cNvPr>
          <p:cNvSpPr/>
          <p:nvPr/>
        </p:nvSpPr>
        <p:spPr>
          <a:xfrm>
            <a:off x="10537596" y="7131204"/>
            <a:ext cx="2514600" cy="929073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4A08F8EB-26E4-9C3D-B521-6A455C9E4F14}"/>
              </a:ext>
            </a:extLst>
          </p:cNvPr>
          <p:cNvSpPr/>
          <p:nvPr/>
        </p:nvSpPr>
        <p:spPr>
          <a:xfrm>
            <a:off x="1912620" y="7226508"/>
            <a:ext cx="2514600" cy="929073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Regresi Spasial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4">
            <a:extLst>
              <a:ext uri="{FF2B5EF4-FFF2-40B4-BE49-F238E27FC236}">
                <a16:creationId xmlns:a16="http://schemas.microsoft.com/office/drawing/2014/main" id="{12DEF05D-029B-EC0E-0582-1D90E53632A3}"/>
              </a:ext>
            </a:extLst>
          </p:cNvPr>
          <p:cNvGrpSpPr/>
          <p:nvPr/>
        </p:nvGrpSpPr>
        <p:grpSpPr>
          <a:xfrm>
            <a:off x="1028699" y="1930636"/>
            <a:ext cx="1416655" cy="1369030"/>
            <a:chOff x="0" y="0"/>
            <a:chExt cx="6350000" cy="6350000"/>
          </a:xfrm>
        </p:grpSpPr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C553AC7E-E962-41EF-5311-D721502F174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TextBox 16">
            <a:extLst>
              <a:ext uri="{FF2B5EF4-FFF2-40B4-BE49-F238E27FC236}">
                <a16:creationId xmlns:a16="http://schemas.microsoft.com/office/drawing/2014/main" id="{75E625FE-0B32-593B-CEFF-E533AEE2C360}"/>
              </a:ext>
            </a:extLst>
          </p:cNvPr>
          <p:cNvSpPr txBox="1"/>
          <p:nvPr/>
        </p:nvSpPr>
        <p:spPr>
          <a:xfrm>
            <a:off x="1206887" y="2185573"/>
            <a:ext cx="108482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Poppins Bold"/>
              </a:rPr>
              <a:t>03.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7128CD19-EA5E-1656-114C-C959E90693D0}"/>
              </a:ext>
            </a:extLst>
          </p:cNvPr>
          <p:cNvSpPr txBox="1"/>
          <p:nvPr/>
        </p:nvSpPr>
        <p:spPr>
          <a:xfrm>
            <a:off x="2667000" y="2234762"/>
            <a:ext cx="11582400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Spatial Error Model (SEM)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7CFD25-1DEA-A1F2-114E-0746F2F0F6AB}"/>
              </a:ext>
            </a:extLst>
          </p:cNvPr>
          <p:cNvSpPr txBox="1"/>
          <p:nvPr/>
        </p:nvSpPr>
        <p:spPr>
          <a:xfrm>
            <a:off x="2667000" y="3031712"/>
            <a:ext cx="1403604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Uji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signifikansi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parameter model SEM dapat dilakukan menggunakan beberapa metode, seperti Lagrange Multiplier, Wald Test, dan Likelihood Ratio Test (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Anselin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, 1988b). 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Pada penelitian ini, metode yang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akan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digunakan untuk melakukan uji </a:t>
            </a: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signifikansi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parameter adalah metode Wald Test.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>
                <a:extLst>
                  <a:ext uri="{FF2B5EF4-FFF2-40B4-BE49-F238E27FC236}">
                    <a16:creationId xmlns:a16="http://schemas.microsoft.com/office/drawing/2014/main" id="{CF970C38-DDD3-B492-982D-9104AA3A12FA}"/>
                  </a:ext>
                </a:extLst>
              </p:cNvPr>
              <p:cNvSpPr txBox="1"/>
              <p:nvPr/>
            </p:nvSpPr>
            <p:spPr>
              <a:xfrm>
                <a:off x="998219" y="4777119"/>
                <a:ext cx="3505201" cy="7425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914400" indent="-914400" algn="l">
                  <a:lnSpc>
                    <a:spcPts val="6719"/>
                  </a:lnSpc>
                  <a:buFont typeface="+mj-lt"/>
                  <a:buAutoNum type="alphaLcParenR"/>
                </a:pPr>
                <a:r>
                  <a:rPr lang="en-US" sz="2800" b="1" dirty="0">
                    <a:solidFill>
                      <a:srgbClr val="00000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Parameter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𝝆</m:t>
                    </m:r>
                  </m:oMath>
                </a14:m>
                <a:endParaRPr lang="en-US" sz="2800" b="1" dirty="0">
                  <a:solidFill>
                    <a:srgbClr val="0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2" name="TextBox 5">
                <a:extLst>
                  <a:ext uri="{FF2B5EF4-FFF2-40B4-BE49-F238E27FC236}">
                    <a16:creationId xmlns:a16="http://schemas.microsoft.com/office/drawing/2014/main" id="{CF970C38-DDD3-B492-982D-9104AA3A1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19" y="4777119"/>
                <a:ext cx="3505201" cy="742511"/>
              </a:xfrm>
              <a:prstGeom prst="rect">
                <a:avLst/>
              </a:prstGeom>
              <a:blipFill>
                <a:blip r:embed="rId5"/>
                <a:stretch>
                  <a:fillRect l="-7652" b="-3966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B1C1C0-9956-6FAD-0357-3C25B1D6FFF9}"/>
                  </a:ext>
                </a:extLst>
              </p:cNvPr>
              <p:cNvSpPr txBox="1"/>
              <p:nvPr/>
            </p:nvSpPr>
            <p:spPr>
              <a:xfrm>
                <a:off x="1528317" y="7250753"/>
                <a:ext cx="3154136" cy="967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𝑊𝑎𝑙𝑑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D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D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𝑣𝑎𝑟</m:t>
                              </m:r>
                              <m:d>
                                <m:dPr>
                                  <m:ctrlPr>
                                    <a:rPr lang="en-ID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D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ID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B1C1C0-9956-6FAD-0357-3C25B1D6F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317" y="7250753"/>
                <a:ext cx="3154136" cy="967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E1A105-FFA6-FE04-FAA7-3F435264788A}"/>
                  </a:ext>
                </a:extLst>
              </p:cNvPr>
              <p:cNvSpPr txBox="1"/>
              <p:nvPr/>
            </p:nvSpPr>
            <p:spPr>
              <a:xfrm>
                <a:off x="1071410" y="8558443"/>
                <a:ext cx="8534400" cy="1305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0215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  <a:tab pos="5311140" algn="l"/>
                  </a:tabLs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Daerah </a:t>
                </a:r>
                <a:r>
                  <a:rPr lang="en-US" sz="2000" b="1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penolakan</a:t>
                </a: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sz="20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0215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  <a:tab pos="5311140" algn="l"/>
                  </a:tabLst>
                </a:pP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Tolak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apabila uji Wald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&gt; </m:t>
                    </m:r>
                    <m:sSubSup>
                      <m:sSubSup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,1</m:t>
                        </m:r>
                      </m:sub>
                      <m:sup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yang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memberikan</a:t>
                </a:r>
                <a:endParaRPr lang="en-US" sz="2000" dirty="0"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0215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  <a:tab pos="5311140" algn="l"/>
                  </a:tabLst>
                </a:pP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kesimpulan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bahwa parameter yang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diuji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telah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signifikan.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E1A105-FFA6-FE04-FAA7-3F4352647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410" y="8558443"/>
                <a:ext cx="8534400" cy="1305614"/>
              </a:xfrm>
              <a:prstGeom prst="rect">
                <a:avLst/>
              </a:prstGeom>
              <a:blipFill>
                <a:blip r:embed="rId7"/>
                <a:stretch>
                  <a:fillRect t="-1869" b="-74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CA8D0A-80CB-F2F6-7BDB-EDEF0D8689D7}"/>
              </a:ext>
            </a:extLst>
          </p:cNvPr>
          <p:cNvCxnSpPr>
            <a:cxnSpLocks/>
          </p:cNvCxnSpPr>
          <p:nvPr/>
        </p:nvCxnSpPr>
        <p:spPr>
          <a:xfrm>
            <a:off x="9605810" y="5162693"/>
            <a:ext cx="0" cy="5143500"/>
          </a:xfrm>
          <a:prstGeom prst="line">
            <a:avLst/>
          </a:prstGeom>
          <a:ln w="28575">
            <a:solidFill>
              <a:srgbClr val="079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5">
                <a:extLst>
                  <a:ext uri="{FF2B5EF4-FFF2-40B4-BE49-F238E27FC236}">
                    <a16:creationId xmlns:a16="http://schemas.microsoft.com/office/drawing/2014/main" id="{2277F001-70D8-75BF-CB39-B009DBAAB90E}"/>
                  </a:ext>
                </a:extLst>
              </p:cNvPr>
              <p:cNvSpPr txBox="1"/>
              <p:nvPr/>
            </p:nvSpPr>
            <p:spPr>
              <a:xfrm>
                <a:off x="9787059" y="4891702"/>
                <a:ext cx="3505201" cy="7425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719138" indent="-719138" algn="l">
                  <a:lnSpc>
                    <a:spcPts val="6719"/>
                  </a:lnSpc>
                  <a:buFont typeface="+mj-lt"/>
                  <a:buAutoNum type="alphaLcParenR" startAt="2"/>
                </a:pPr>
                <a:r>
                  <a:rPr lang="en-US" sz="2800" b="1" dirty="0">
                    <a:solidFill>
                      <a:srgbClr val="00000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Parameter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" panose="00000500000000000000" pitchFamily="2" charset="0"/>
                      </a:rPr>
                      <m:t>𝜷</m:t>
                    </m:r>
                  </m:oMath>
                </a14:m>
                <a:endParaRPr lang="en-US" sz="2800" b="1" dirty="0">
                  <a:solidFill>
                    <a:srgbClr val="00000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27" name="TextBox 5">
                <a:extLst>
                  <a:ext uri="{FF2B5EF4-FFF2-40B4-BE49-F238E27FC236}">
                    <a16:creationId xmlns:a16="http://schemas.microsoft.com/office/drawing/2014/main" id="{2277F001-70D8-75BF-CB39-B009DBAAB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059" y="4891702"/>
                <a:ext cx="3505201" cy="742511"/>
              </a:xfrm>
              <a:prstGeom prst="rect">
                <a:avLst/>
              </a:prstGeom>
              <a:blipFill>
                <a:blip r:embed="rId8"/>
                <a:stretch>
                  <a:fillRect l="-7652" b="-3852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509148-5212-B2F7-A87F-D6DC4F802C10}"/>
                  </a:ext>
                </a:extLst>
              </p:cNvPr>
              <p:cNvSpPr txBox="1"/>
              <p:nvPr/>
            </p:nvSpPr>
            <p:spPr>
              <a:xfrm>
                <a:off x="9735320" y="5670044"/>
                <a:ext cx="9144000" cy="1399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252095" algn="just">
                  <a:lnSpc>
                    <a:spcPct val="107000"/>
                  </a:lnSpc>
                  <a:tabLst>
                    <a:tab pos="270510" algn="l"/>
                    <a:tab pos="5311140" algn="l"/>
                  </a:tabLs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Hipotesis:</a:t>
                </a:r>
                <a:endParaRPr lang="en-ID" sz="20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7200" indent="252095" algn="just">
                  <a:lnSpc>
                    <a:spcPct val="107000"/>
                  </a:lnSpc>
                  <a:tabLst>
                    <a:tab pos="270510" algn="l"/>
                    <a:tab pos="531114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Koefisien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regresi tidak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berpengaruh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7200" indent="252095" algn="just">
                  <a:lnSpc>
                    <a:spcPct val="107000"/>
                  </a:lnSpc>
                  <a:tabLst>
                    <a:tab pos="270510" algn="l"/>
                    <a:tab pos="531114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≠0, 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=1,2,…,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Koefisien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regresi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berpengaruh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7200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  <a:tab pos="5311140" algn="l"/>
                  </a:tabLs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Statistik uji:</a:t>
                </a:r>
                <a:endParaRPr lang="en-ID" sz="20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509148-5212-B2F7-A87F-D6DC4F802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320" y="5670044"/>
                <a:ext cx="9144000" cy="1399101"/>
              </a:xfrm>
              <a:prstGeom prst="rect">
                <a:avLst/>
              </a:prstGeom>
              <a:blipFill>
                <a:blip r:embed="rId9"/>
                <a:stretch>
                  <a:fillRect t="-1304" b="-69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C26021F-C256-AA9A-E23E-9BCE95D5F7E4}"/>
                  </a:ext>
                </a:extLst>
              </p:cNvPr>
              <p:cNvSpPr txBox="1"/>
              <p:nvPr/>
            </p:nvSpPr>
            <p:spPr>
              <a:xfrm>
                <a:off x="10377577" y="7083306"/>
                <a:ext cx="2781295" cy="967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200" i="1" smtClean="0">
                          <a:latin typeface="Cambria Math" panose="02040503050406030204" pitchFamily="18" charset="0"/>
                        </a:rPr>
                        <m:t>𝑊𝑎𝑙𝑑</m:t>
                      </m:r>
                      <m:r>
                        <a:rPr lang="en-ID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ID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D" sz="2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D" sz="22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D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ID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ID" sz="2200" i="1">
                                  <a:latin typeface="Cambria Math" panose="02040503050406030204" pitchFamily="18" charset="0"/>
                                </a:rPr>
                                <m:t>𝑣𝑎𝑟</m:t>
                              </m:r>
                              <m:d>
                                <m:dPr>
                                  <m:ctrlPr>
                                    <a:rPr lang="en-ID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D" sz="2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ID" sz="2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ID" sz="22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ID" sz="2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ID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C26021F-C256-AA9A-E23E-9BCE95D5F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577" y="7083306"/>
                <a:ext cx="2781295" cy="9673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EFEF22-16A5-A2C2-01BD-1F0359EC9809}"/>
                  </a:ext>
                </a:extLst>
              </p:cNvPr>
              <p:cNvSpPr txBox="1"/>
              <p:nvPr/>
            </p:nvSpPr>
            <p:spPr>
              <a:xfrm>
                <a:off x="12547420" y="6895066"/>
                <a:ext cx="5004419" cy="1425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252095" algn="just">
                  <a:lnSpc>
                    <a:spcPct val="107000"/>
                  </a:lnSpc>
                  <a:tabLst>
                    <a:tab pos="270510" algn="l"/>
                    <a:tab pos="5311140" algn="l"/>
                  </a:tabLst>
                </a:pP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sz="18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7200" indent="252095" algn="just">
                  <a:lnSpc>
                    <a:spcPct val="107000"/>
                  </a:lnSpc>
                  <a:tabLst>
                    <a:tab pos="990600" algn="l"/>
                    <a:tab pos="531114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	: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estimasi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parameter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ke-</a:t>
                </a:r>
                <a:r>
                  <a:rPr lang="en-US" sz="18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endParaRPr lang="en-ID" sz="18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7200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540385" algn="l"/>
                    <a:tab pos="5311140" algn="l"/>
                  </a:tabLst>
                </a:pP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𝑣𝑎𝑟</m:t>
                    </m:r>
                    <m:d>
                      <m:d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D" sz="18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varians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estimasi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parameter</a:t>
                </a:r>
              </a:p>
              <a:p>
                <a:pPr marL="457200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540385" algn="l"/>
                    <a:tab pos="5311140" algn="l"/>
                  </a:tabLst>
                </a:pP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ke-</a:t>
                </a:r>
                <a:r>
                  <a:rPr lang="en-US" sz="18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</a:t>
                </a:r>
                <a:endParaRPr lang="en-ID" sz="18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EFEF22-16A5-A2C2-01BD-1F0359EC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7420" y="6895066"/>
                <a:ext cx="5004419" cy="1425327"/>
              </a:xfrm>
              <a:prstGeom prst="rect">
                <a:avLst/>
              </a:prstGeom>
              <a:blipFill>
                <a:blip r:embed="rId11"/>
                <a:stretch>
                  <a:fillRect t="-1709" r="-731" b="-555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CA2112-F2A0-9088-E8B9-8271F464F6BB}"/>
                  </a:ext>
                </a:extLst>
              </p:cNvPr>
              <p:cNvSpPr txBox="1"/>
              <p:nvPr/>
            </p:nvSpPr>
            <p:spPr>
              <a:xfrm>
                <a:off x="9735320" y="8343900"/>
                <a:ext cx="7816515" cy="1634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252095" algn="just">
                  <a:lnSpc>
                    <a:spcPct val="107000"/>
                  </a:lnSpc>
                  <a:tabLst>
                    <a:tab pos="270510" algn="l"/>
                    <a:tab pos="5311140" algn="l"/>
                  </a:tabLs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Daerah </a:t>
                </a:r>
                <a:r>
                  <a:rPr lang="en-US" sz="2000" b="1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penolakan</a:t>
                </a: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sz="20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7200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  <a:tab pos="5311140" algn="l"/>
                  </a:tabLst>
                </a:pP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Tolak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apabila uji Wald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&gt; </m:t>
                    </m:r>
                    <m:sSubSup>
                      <m:sSubSup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,1</m:t>
                        </m:r>
                      </m:sub>
                      <m:sup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yang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endParaRPr lang="en-US" sz="2000" dirty="0"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7200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  <a:tab pos="5311140" algn="l"/>
                  </a:tabLst>
                </a:pP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memberikan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kesimpulan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bahwa parameter yang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diuji</a:t>
                </a:r>
                <a:endParaRPr lang="en-US" sz="2000" dirty="0"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7200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  <a:tab pos="5311140" algn="l"/>
                  </a:tabLst>
                </a:pP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telah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signifikan.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CA2112-F2A0-9088-E8B9-8271F464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320" y="8343900"/>
                <a:ext cx="7816515" cy="1634935"/>
              </a:xfrm>
              <a:prstGeom prst="rect">
                <a:avLst/>
              </a:prstGeom>
              <a:blipFill>
                <a:blip r:embed="rId12"/>
                <a:stretch>
                  <a:fillRect t="-1493" r="-156" b="-597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8123EBA-83A1-55E8-31A3-98495E337B78}"/>
                  </a:ext>
                </a:extLst>
              </p:cNvPr>
              <p:cNvSpPr txBox="1"/>
              <p:nvPr/>
            </p:nvSpPr>
            <p:spPr>
              <a:xfrm>
                <a:off x="1127729" y="5492934"/>
                <a:ext cx="9677400" cy="1706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0215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5311140" algn="l"/>
                  </a:tabLs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Hipotesis:</a:t>
                </a:r>
                <a:endParaRPr lang="en-ID" sz="20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0215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531114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(Tidak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ada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dependensi spasial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eror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0215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531114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(Ada dependensi spasial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eror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0215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5311140" algn="l"/>
                  </a:tabLst>
                </a:pPr>
                <a:r>
                  <a:rPr lang="en-US" sz="20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Statistik uji:</a:t>
                </a:r>
                <a:endParaRPr lang="en-ID" sz="2000" b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8123EBA-83A1-55E8-31A3-98495E337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29" y="5492934"/>
                <a:ext cx="9677400" cy="1706878"/>
              </a:xfrm>
              <a:prstGeom prst="rect">
                <a:avLst/>
              </a:prstGeom>
              <a:blipFill>
                <a:blip r:embed="rId13"/>
                <a:stretch>
                  <a:fillRect t="-1071" b="-57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470942-5571-04EB-F8C2-7C1BA1E3A6BB}"/>
                  </a:ext>
                </a:extLst>
              </p:cNvPr>
              <p:cNvSpPr txBox="1"/>
              <p:nvPr/>
            </p:nvSpPr>
            <p:spPr>
              <a:xfrm>
                <a:off x="4240696" y="6723292"/>
                <a:ext cx="5341647" cy="2027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0215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5311140" algn="l"/>
                  </a:tabLst>
                </a:pP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dengan:</a:t>
                </a:r>
                <a:endParaRPr lang="en-ID" sz="18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0215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5311140" algn="l"/>
                  </a:tabLs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estimasi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parameter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endParaRPr lang="en-ID" sz="18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0215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5311140" algn="l"/>
                  </a:tabLst>
                </a:pP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𝑣𝑎𝑟</m:t>
                    </m:r>
                    <m:d>
                      <m:d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elemen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diagonal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dari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matriks</a:t>
                </a:r>
              </a:p>
              <a:p>
                <a:pPr marL="450215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5311140" algn="l"/>
                  </a:tabLst>
                </a:pP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varians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yang </a:t>
                </a:r>
                <a:r>
                  <a:rPr lang="en-US" sz="18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berkorespondensi</a:t>
                </a:r>
                <a:endParaRPr lang="en-US" dirty="0"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450215"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5311140" algn="l"/>
                  </a:tabLst>
                </a:pP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terhadap </a:t>
                </a:r>
                <a:r>
                  <a:rPr lang="en-US" sz="1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  <a:sym typeface="Symbol" panose="05050102010706020507" pitchFamily="18" charset="2"/>
                  </a:rPr>
                  <a:t></a:t>
                </a:r>
                <a:endParaRPr lang="en-ID" sz="18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470942-5571-04EB-F8C2-7C1BA1E3A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696" y="6723292"/>
                <a:ext cx="5341647" cy="2027735"/>
              </a:xfrm>
              <a:prstGeom prst="rect">
                <a:avLst/>
              </a:prstGeom>
              <a:blipFill>
                <a:blip r:embed="rId14"/>
                <a:stretch>
                  <a:fillRect t="-1502" b="-360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628792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Pemilihan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Model </a:t>
            </a: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Terbaik</a:t>
            </a:r>
            <a:endParaRPr lang="en-US" sz="4800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5">
                <a:extLst>
                  <a:ext uri="{FF2B5EF4-FFF2-40B4-BE49-F238E27FC236}">
                    <a16:creationId xmlns:a16="http://schemas.microsoft.com/office/drawing/2014/main" id="{55EC6C79-DA71-3877-31D7-A8BA9F3A1C75}"/>
                  </a:ext>
                </a:extLst>
              </p:cNvPr>
              <p:cNvSpPr txBox="1"/>
              <p:nvPr/>
            </p:nvSpPr>
            <p:spPr>
              <a:xfrm>
                <a:off x="2807214" y="2007627"/>
                <a:ext cx="12077701" cy="75430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6719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>
                    <a:solidFill>
                      <a:srgbClr val="000000"/>
                    </a:solidFill>
                    <a:latin typeface="Poppins Bold"/>
                  </a:rPr>
                  <a:t> </a:t>
                </a:r>
                <a:r>
                  <a:rPr lang="en-US" sz="3200" dirty="0">
                    <a:solidFill>
                      <a:srgbClr val="000000"/>
                    </a:solidFill>
                    <a:latin typeface="Poppins Bold"/>
                  </a:rPr>
                  <a:t>dan Akaike Information Criteria (AIC)</a:t>
                </a:r>
              </a:p>
            </p:txBody>
          </p:sp>
        </mc:Choice>
        <mc:Fallback xmlns="">
          <p:sp>
            <p:nvSpPr>
              <p:cNvPr id="20" name="TextBox 5">
                <a:extLst>
                  <a:ext uri="{FF2B5EF4-FFF2-40B4-BE49-F238E27FC236}">
                    <a16:creationId xmlns:a16="http://schemas.microsoft.com/office/drawing/2014/main" id="{55EC6C79-DA71-3877-31D7-A8BA9F3A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214" y="2007627"/>
                <a:ext cx="12077701" cy="754309"/>
              </a:xfrm>
              <a:prstGeom prst="rect">
                <a:avLst/>
              </a:prstGeom>
              <a:blipFill>
                <a:blip r:embed="rId7"/>
                <a:stretch>
                  <a:fillRect b="-3225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452F569-E721-6347-923B-8AF952F521D1}"/>
              </a:ext>
            </a:extLst>
          </p:cNvPr>
          <p:cNvGrpSpPr/>
          <p:nvPr/>
        </p:nvGrpSpPr>
        <p:grpSpPr>
          <a:xfrm>
            <a:off x="1482492" y="2324100"/>
            <a:ext cx="1219200" cy="1143000"/>
            <a:chOff x="526097" y="7879745"/>
            <a:chExt cx="1521430" cy="152143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564A6D5D-107F-AE54-2752-0FB9C5139BF7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AAA4CDE-567C-F1E1-58B9-99B3A44A4C7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83F4EC37-C306-3F31-1F17-F01587830823}"/>
              </a:ext>
            </a:extLst>
          </p:cNvPr>
          <p:cNvSpPr txBox="1"/>
          <p:nvPr/>
        </p:nvSpPr>
        <p:spPr>
          <a:xfrm>
            <a:off x="2807214" y="2878571"/>
            <a:ext cx="13869700" cy="1409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0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Model yang dianggap </a:t>
            </a:r>
            <a:r>
              <a:rPr lang="en-US" sz="20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terbaik</a:t>
            </a:r>
            <a:r>
              <a:rPr lang="en-US" sz="20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adalah model yang menunjukkan </a:t>
            </a:r>
            <a:r>
              <a:rPr lang="en-US" sz="20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signifikansi</a:t>
            </a:r>
            <a:r>
              <a:rPr lang="en-US" sz="20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pada semua </a:t>
            </a:r>
            <a:r>
              <a:rPr lang="en-US" sz="20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koefisien</a:t>
            </a:r>
            <a:r>
              <a:rPr lang="en-US" sz="20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regresinya</a:t>
            </a:r>
            <a:r>
              <a:rPr lang="en-US" sz="20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dan </a:t>
            </a:r>
            <a:r>
              <a:rPr lang="en-US" sz="20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memenuhi</a:t>
            </a:r>
            <a:r>
              <a:rPr lang="en-US" sz="20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kriteria</a:t>
            </a:r>
            <a:r>
              <a:rPr lang="en-US" sz="20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kebaikan</a:t>
            </a:r>
            <a:r>
              <a:rPr lang="en-US" sz="20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model yang optimal.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0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Salah </a:t>
            </a:r>
            <a:r>
              <a:rPr lang="en-US" sz="20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satu</a:t>
            </a:r>
            <a:r>
              <a:rPr lang="en-US" sz="20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cara</a:t>
            </a:r>
            <a:r>
              <a:rPr lang="en-US" sz="20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untuk </a:t>
            </a:r>
            <a:r>
              <a:rPr lang="en-US" sz="20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menilai</a:t>
            </a:r>
            <a:r>
              <a:rPr lang="en-US" sz="20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model </a:t>
            </a:r>
            <a:r>
              <a:rPr lang="en-US" sz="20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terbaik</a:t>
            </a:r>
            <a:r>
              <a:rPr lang="en-US" sz="20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adalah dengan menggunakan Akaike Information Criterion (AIC) </a:t>
            </a:r>
            <a:r>
              <a:rPr lang="en-US" sz="20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serta</a:t>
            </a:r>
            <a:r>
              <a:rPr lang="en-US" sz="20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koefisien</a:t>
            </a:r>
            <a:r>
              <a:rPr lang="en-US" sz="20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determinasi</a:t>
            </a:r>
            <a:r>
              <a:rPr lang="en-US" sz="20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R^2 sebagai </a:t>
            </a:r>
            <a:r>
              <a:rPr lang="en-US" sz="20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ukuran</a:t>
            </a:r>
            <a:r>
              <a:rPr lang="en-US" sz="20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atau </a:t>
            </a:r>
            <a:r>
              <a:rPr lang="en-US" sz="20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kriteria</a:t>
            </a:r>
            <a:r>
              <a:rPr lang="en-US" sz="20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evaluasi</a:t>
            </a:r>
            <a:r>
              <a:rPr lang="en-US" sz="20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. </a:t>
            </a:r>
          </a:p>
        </p:txBody>
      </p: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E2A9069A-11AB-C0E6-2A4D-9C6B3D944224}"/>
              </a:ext>
            </a:extLst>
          </p:cNvPr>
          <p:cNvSpPr/>
          <p:nvPr/>
        </p:nvSpPr>
        <p:spPr>
          <a:xfrm>
            <a:off x="3124200" y="4917880"/>
            <a:ext cx="2286000" cy="891619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DEE24E-D6AC-A1A7-C4A2-0C0AE081D272}"/>
                  </a:ext>
                </a:extLst>
              </p:cNvPr>
              <p:cNvSpPr txBox="1"/>
              <p:nvPr/>
            </p:nvSpPr>
            <p:spPr>
              <a:xfrm>
                <a:off x="3048000" y="4970506"/>
                <a:ext cx="2362200" cy="786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D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sz="2400" i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ID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DEE24E-D6AC-A1A7-C4A2-0C0AE081D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970506"/>
                <a:ext cx="2362200" cy="7863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23FFB78C-40B1-F2ED-62D9-2697A3F1F06E}"/>
              </a:ext>
            </a:extLst>
          </p:cNvPr>
          <p:cNvSpPr/>
          <p:nvPr/>
        </p:nvSpPr>
        <p:spPr>
          <a:xfrm>
            <a:off x="8842864" y="5061784"/>
            <a:ext cx="3962400" cy="747715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9CE671-5888-2E26-6A0B-6992C3F53F7C}"/>
                  </a:ext>
                </a:extLst>
              </p:cNvPr>
              <p:cNvSpPr txBox="1"/>
              <p:nvPr/>
            </p:nvSpPr>
            <p:spPr>
              <a:xfrm>
                <a:off x="8842864" y="5202483"/>
                <a:ext cx="4024871" cy="511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400" i="1" smtClean="0">
                          <a:latin typeface="Cambria Math" panose="02040503050406030204" pitchFamily="18" charset="0"/>
                        </a:rPr>
                        <m:t>𝐴𝐼𝐶</m:t>
                      </m:r>
                      <m:r>
                        <a:rPr lang="en-ID" sz="2400" i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ID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ID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D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  <m:r>
                            <a:rPr lang="en-ID" sz="2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ID" sz="2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D" sz="24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ID" sz="2400" b="0" i="0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ID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400" b="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ID" sz="24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sz="2400" b="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9CE671-5888-2E26-6A0B-6992C3F53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864" y="5202483"/>
                <a:ext cx="4024871" cy="5111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510063-B91E-1852-B038-49A3527AEE79}"/>
                  </a:ext>
                </a:extLst>
              </p:cNvPr>
              <p:cNvSpPr txBox="1"/>
              <p:nvPr/>
            </p:nvSpPr>
            <p:spPr>
              <a:xfrm>
                <a:off x="8576164" y="5996829"/>
                <a:ext cx="8458200" cy="22574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  <a:tab pos="5311140" algn="l"/>
                  </a:tabLst>
                </a:pP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dimana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  <a:tab pos="5311140" algn="l"/>
                  </a:tabLs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D" sz="22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US" sz="2200" b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𝜌</m:t>
                        </m:r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D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180340" algn="l"/>
                    <a:tab pos="5311140" algn="l"/>
                  </a:tabLst>
                </a:pP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: jumlah parameter dalam model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179388"/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D" sz="2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2, 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model</m:t>
                            </m:r>
                            <m:r>
                              <a:rPr lang="en-US" sz="22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SAM</m:t>
                            </m:r>
                            <m:r>
                              <a:rPr lang="en-US" sz="22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atau</m:t>
                            </m:r>
                            <m:r>
                              <a:rPr lang="en-US" sz="22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SEM</m:t>
                            </m:r>
                          </m:e>
                          <m:e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3, 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model</m:t>
                            </m:r>
                            <m:r>
                              <a:rPr lang="en-US" sz="22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SARMA</m:t>
                            </m:r>
                            <m:r>
                              <a:rPr lang="en-US" sz="22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asasas</m:t>
                            </m:r>
                          </m:e>
                        </m:eqArr>
                      </m:e>
                    </m:d>
                  </m:oMath>
                </a14:m>
                <a:endParaRPr lang="en-ID" sz="22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510063-B91E-1852-B038-49A3527AE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164" y="5996829"/>
                <a:ext cx="8458200" cy="2257413"/>
              </a:xfrm>
              <a:prstGeom prst="rect">
                <a:avLst/>
              </a:prstGeom>
              <a:blipFill>
                <a:blip r:embed="rId12"/>
                <a:stretch>
                  <a:fillRect t="-135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E90AE0-49D7-E887-C7C8-04BFA917CCCF}"/>
              </a:ext>
            </a:extLst>
          </p:cNvPr>
          <p:cNvCxnSpPr>
            <a:cxnSpLocks/>
          </p:cNvCxnSpPr>
          <p:nvPr/>
        </p:nvCxnSpPr>
        <p:spPr>
          <a:xfrm>
            <a:off x="7848600" y="4838700"/>
            <a:ext cx="0" cy="5448300"/>
          </a:xfrm>
          <a:prstGeom prst="line">
            <a:avLst/>
          </a:prstGeom>
          <a:ln w="28575">
            <a:solidFill>
              <a:srgbClr val="079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823722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Definisi Stunting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55EC6C79-DA71-3877-31D7-A8BA9F3A1C75}"/>
              </a:ext>
            </a:extLst>
          </p:cNvPr>
          <p:cNvSpPr txBox="1"/>
          <p:nvPr/>
        </p:nvSpPr>
        <p:spPr>
          <a:xfrm>
            <a:off x="3135086" y="2060541"/>
            <a:ext cx="12077701" cy="77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600" dirty="0">
                <a:solidFill>
                  <a:srgbClr val="000000"/>
                </a:solidFill>
                <a:latin typeface="Poppins Bold"/>
              </a:rPr>
              <a:t>Definisi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52F569-E721-6347-923B-8AF952F521D1}"/>
              </a:ext>
            </a:extLst>
          </p:cNvPr>
          <p:cNvGrpSpPr/>
          <p:nvPr/>
        </p:nvGrpSpPr>
        <p:grpSpPr>
          <a:xfrm>
            <a:off x="1482492" y="2324100"/>
            <a:ext cx="1219200" cy="1143000"/>
            <a:chOff x="526097" y="7879745"/>
            <a:chExt cx="1521430" cy="152143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564A6D5D-107F-AE54-2752-0FB9C5139BF7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AAA4CDE-567C-F1E1-58B9-99B3A44A4C7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83F4EC37-C306-3F31-1F17-F01587830823}"/>
              </a:ext>
            </a:extLst>
          </p:cNvPr>
          <p:cNvSpPr txBox="1"/>
          <p:nvPr/>
        </p:nvSpPr>
        <p:spPr>
          <a:xfrm>
            <a:off x="2807214" y="2878571"/>
            <a:ext cx="13869700" cy="4144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Stunting adalah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kondisi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gangguan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pertumbuhan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dan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perkembangan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anak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akibat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kekurangan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gizi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kronis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dan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infeksi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yang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ditandai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dengan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panjang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atau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tinggi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badannya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berada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di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bawah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standar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Keadaan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ini dapat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diukur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dengan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tinggi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badan atau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panjang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badan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kurang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dari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−2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standar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deviasi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dari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nilai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median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standar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pertumbuhan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anak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menurut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WHO.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Dampak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dari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kondisi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stunting pada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anak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memiliki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konsekuensi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baik secara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jangka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pendek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maupun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jangka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panjang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,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termasuk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peningkatan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morbiditas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dan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mortalitas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,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perkembangan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dan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kapasitas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belajar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anak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yang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kurang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baik,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peningkatan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risiko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infeksi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dan penyakit tidak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menular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pada masa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dewasa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,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serta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penurunan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produktivitas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dan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kemampuan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ekonomi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(Beal et al., 2018). </a:t>
            </a:r>
          </a:p>
        </p:txBody>
      </p:sp>
    </p:spTree>
    <p:extLst>
      <p:ext uri="{BB962C8B-B14F-4D97-AF65-F5344CB8AC3E}">
        <p14:creationId xmlns:p14="http://schemas.microsoft.com/office/powerpoint/2010/main" val="3308464315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Definisi Stunting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55EC6C79-DA71-3877-31D7-A8BA9F3A1C75}"/>
              </a:ext>
            </a:extLst>
          </p:cNvPr>
          <p:cNvSpPr txBox="1"/>
          <p:nvPr/>
        </p:nvSpPr>
        <p:spPr>
          <a:xfrm>
            <a:off x="3135086" y="2060541"/>
            <a:ext cx="12077701" cy="77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600" dirty="0" err="1">
                <a:solidFill>
                  <a:srgbClr val="000000"/>
                </a:solidFill>
                <a:latin typeface="Poppins Bold"/>
              </a:rPr>
              <a:t>Faktor</a:t>
            </a:r>
            <a:r>
              <a:rPr lang="en-US" sz="3600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 Bold"/>
              </a:rPr>
              <a:t>Penyebab</a:t>
            </a:r>
            <a:endParaRPr lang="en-US" sz="3600" dirty="0">
              <a:solidFill>
                <a:srgbClr val="000000"/>
              </a:solidFill>
              <a:latin typeface="Poppins 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52F569-E721-6347-923B-8AF952F521D1}"/>
              </a:ext>
            </a:extLst>
          </p:cNvPr>
          <p:cNvGrpSpPr/>
          <p:nvPr/>
        </p:nvGrpSpPr>
        <p:grpSpPr>
          <a:xfrm>
            <a:off x="1600200" y="1926005"/>
            <a:ext cx="1219200" cy="1143000"/>
            <a:chOff x="526097" y="7879745"/>
            <a:chExt cx="1521430" cy="152143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564A6D5D-107F-AE54-2752-0FB9C5139BF7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AAA4CDE-567C-F1E1-58B9-99B3A44A4C7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21E68E-DD17-6A3E-4AA5-D59CF10026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20" y="3240024"/>
            <a:ext cx="15895380" cy="6895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943354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81600" y="4533900"/>
            <a:ext cx="26485589" cy="10847660"/>
            <a:chOff x="0" y="0"/>
            <a:chExt cx="35314119" cy="14463546"/>
          </a:xfrm>
        </p:grpSpPr>
        <p:sp>
          <p:nvSpPr>
            <p:cNvPr id="3" name="Freeform 3"/>
            <p:cNvSpPr/>
            <p:nvPr/>
          </p:nvSpPr>
          <p:spPr>
            <a:xfrm>
              <a:off x="17517809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48514" y="2455117"/>
            <a:ext cx="10382095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dirty="0">
                <a:solidFill>
                  <a:srgbClr val="FFFFFF"/>
                </a:solidFill>
                <a:latin typeface="Poppins Bold"/>
              </a:rPr>
              <a:t>BAB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52952" y="3991696"/>
            <a:ext cx="10382095" cy="47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4000" b="1" dirty="0" err="1">
                <a:solidFill>
                  <a:srgbClr val="FFFFFF"/>
                </a:solidFill>
                <a:latin typeface="Poppins"/>
              </a:rPr>
              <a:t>Pendahuluan</a:t>
            </a:r>
            <a:endParaRPr lang="en-US" sz="3600" b="1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457293" y="1028700"/>
            <a:ext cx="1373414" cy="1146177"/>
          </a:xfrm>
          <a:custGeom>
            <a:avLst/>
            <a:gdLst/>
            <a:ahLst/>
            <a:cxnLst/>
            <a:rect l="l" t="t" r="r" b="b"/>
            <a:pathLst>
              <a:path w="1373414" h="1146177">
                <a:moveTo>
                  <a:pt x="0" y="0"/>
                </a:moveTo>
                <a:lnTo>
                  <a:pt x="1373414" y="0"/>
                </a:lnTo>
                <a:lnTo>
                  <a:pt x="1373414" y="1146177"/>
                </a:lnTo>
                <a:lnTo>
                  <a:pt x="0" y="1146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ECFB6225-67F3-18AF-BA34-9024DF6D24C0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40897A1A-D0E8-CFDA-CF4F-D8A7B17D6823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74FAA16-AE14-0B38-BF40-CF7CE7FFE319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93619338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81600" y="4533900"/>
            <a:ext cx="26485589" cy="10847660"/>
            <a:chOff x="0" y="0"/>
            <a:chExt cx="35314119" cy="14463546"/>
          </a:xfrm>
        </p:grpSpPr>
        <p:sp>
          <p:nvSpPr>
            <p:cNvPr id="3" name="Freeform 3"/>
            <p:cNvSpPr/>
            <p:nvPr/>
          </p:nvSpPr>
          <p:spPr>
            <a:xfrm>
              <a:off x="17517809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48514" y="2455117"/>
            <a:ext cx="10382095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dirty="0">
                <a:solidFill>
                  <a:srgbClr val="FFFFFF"/>
                </a:solidFill>
                <a:latin typeface="Poppins Bold"/>
              </a:rPr>
              <a:t>BAB 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52952" y="3991696"/>
            <a:ext cx="10382095" cy="47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4000" b="1" dirty="0" err="1">
                <a:solidFill>
                  <a:srgbClr val="FFFFFF"/>
                </a:solidFill>
                <a:latin typeface="Poppins"/>
              </a:rPr>
              <a:t>Metodologi</a:t>
            </a:r>
            <a:endParaRPr lang="en-US" sz="3600" b="1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457293" y="1028700"/>
            <a:ext cx="1373414" cy="1146177"/>
          </a:xfrm>
          <a:custGeom>
            <a:avLst/>
            <a:gdLst/>
            <a:ahLst/>
            <a:cxnLst/>
            <a:rect l="l" t="t" r="r" b="b"/>
            <a:pathLst>
              <a:path w="1373414" h="1146177">
                <a:moveTo>
                  <a:pt x="0" y="0"/>
                </a:moveTo>
                <a:lnTo>
                  <a:pt x="1373414" y="0"/>
                </a:lnTo>
                <a:lnTo>
                  <a:pt x="1373414" y="1146177"/>
                </a:lnTo>
                <a:lnTo>
                  <a:pt x="0" y="1146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ECFB6225-67F3-18AF-BA34-9024DF6D24C0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40897A1A-D0E8-CFDA-CF4F-D8A7B17D6823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74FAA16-AE14-0B38-BF40-CF7CE7FFE319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987539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Sumber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Data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55EC6C79-DA71-3877-31D7-A8BA9F3A1C75}"/>
              </a:ext>
            </a:extLst>
          </p:cNvPr>
          <p:cNvSpPr txBox="1"/>
          <p:nvPr/>
        </p:nvSpPr>
        <p:spPr>
          <a:xfrm>
            <a:off x="3135086" y="2060541"/>
            <a:ext cx="12077701" cy="773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600" dirty="0" err="1">
                <a:solidFill>
                  <a:srgbClr val="000000"/>
                </a:solidFill>
                <a:latin typeface="Poppins Bold"/>
              </a:rPr>
              <a:t>Sumber</a:t>
            </a:r>
            <a:r>
              <a:rPr lang="en-US" sz="3600" dirty="0">
                <a:solidFill>
                  <a:srgbClr val="000000"/>
                </a:solidFill>
                <a:latin typeface="Poppins Bold"/>
              </a:rPr>
              <a:t>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52F569-E721-6347-923B-8AF952F521D1}"/>
              </a:ext>
            </a:extLst>
          </p:cNvPr>
          <p:cNvGrpSpPr/>
          <p:nvPr/>
        </p:nvGrpSpPr>
        <p:grpSpPr>
          <a:xfrm>
            <a:off x="1600200" y="1926005"/>
            <a:ext cx="1219200" cy="1143000"/>
            <a:chOff x="526097" y="7879745"/>
            <a:chExt cx="1521430" cy="152143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564A6D5D-107F-AE54-2752-0FB9C5139BF7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AAA4CDE-567C-F1E1-58B9-99B3A44A4C7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9C11B3B6-8069-92DB-4CFE-39E33FC0FCF6}"/>
              </a:ext>
            </a:extLst>
          </p:cNvPr>
          <p:cNvSpPr txBox="1"/>
          <p:nvPr/>
        </p:nvSpPr>
        <p:spPr>
          <a:xfrm>
            <a:off x="3075213" y="2933700"/>
            <a:ext cx="13869700" cy="2065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Data yang digunakan dalam penelitian ini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diperoleh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dari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pemerintah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Kabupaten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Tuban tahun 2023 dan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bekerjasama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dengan Pusat Kajian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Potensi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Daerah dan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Pemberdayaan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Masyarakat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Institut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Teknologi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Sepuluh Nopember.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270510" algn="l"/>
              </a:tabLst>
            </a:pP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Data ini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terdiri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dari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prevalensi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balita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stunting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beserta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variabel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prediktor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yang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memengaruhi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prevalensi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balita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stunting di </a:t>
            </a:r>
            <a:r>
              <a:rPr lang="en-US" sz="2400" dirty="0" err="1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Kabupaten</a:t>
            </a:r>
            <a:r>
              <a:rPr lang="en-US" sz="2400" dirty="0">
                <a:effectLst/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Tuban tahun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E0B0C-908E-E2B8-506F-FA7F6521AE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108" y="5159188"/>
            <a:ext cx="7759230" cy="47633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2936806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Variabel Penelitian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8" name="Picture 7" descr="A group of white rectangular labels with black text&#10;&#10;Description automatically generated">
            <a:extLst>
              <a:ext uri="{FF2B5EF4-FFF2-40B4-BE49-F238E27FC236}">
                <a16:creationId xmlns:a16="http://schemas.microsoft.com/office/drawing/2014/main" id="{ECABD016-1185-FD7A-F6B1-EBA90393EB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25" y="4991100"/>
            <a:ext cx="7353301" cy="393694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F8B3AAE-3CB2-0EC3-7CB4-A561FAC540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0776916"/>
                  </p:ext>
                </p:extLst>
              </p:nvPr>
            </p:nvGraphicFramePr>
            <p:xfrm>
              <a:off x="1060075" y="2018833"/>
              <a:ext cx="10185401" cy="279025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314774">
                      <a:extLst>
                        <a:ext uri="{9D8B030D-6E8A-4147-A177-3AD203B41FA5}">
                          <a16:colId xmlns:a16="http://schemas.microsoft.com/office/drawing/2014/main" val="203859810"/>
                        </a:ext>
                      </a:extLst>
                    </a:gridCol>
                    <a:gridCol w="7620142">
                      <a:extLst>
                        <a:ext uri="{9D8B030D-6E8A-4147-A177-3AD203B41FA5}">
                          <a16:colId xmlns:a16="http://schemas.microsoft.com/office/drawing/2014/main" val="3674667502"/>
                        </a:ext>
                      </a:extLst>
                    </a:gridCol>
                    <a:gridCol w="1250485">
                      <a:extLst>
                        <a:ext uri="{9D8B030D-6E8A-4147-A177-3AD203B41FA5}">
                          <a16:colId xmlns:a16="http://schemas.microsoft.com/office/drawing/2014/main" val="26616338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Variabel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Keterangan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Tipe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710952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Prevalensi Kasus Balita Stunting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740707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Bayi Berat Badan Lahir Rendah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592843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Bayi Mendapat Asi Eksklusif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4993007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Ibu Hamil Mengonsumsi Tablet Tambah Darah (TTD)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581189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Balita dengan Imunisasi Hepatitis B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2831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Balita dengan Imunisasi Polio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691835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Balita dengan Imunisasi Campak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222155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F8B3AAE-3CB2-0EC3-7CB4-A561FAC540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0776916"/>
                  </p:ext>
                </p:extLst>
              </p:nvPr>
            </p:nvGraphicFramePr>
            <p:xfrm>
              <a:off x="1060075" y="2018833"/>
              <a:ext cx="10185401" cy="279025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314774">
                      <a:extLst>
                        <a:ext uri="{9D8B030D-6E8A-4147-A177-3AD203B41FA5}">
                          <a16:colId xmlns:a16="http://schemas.microsoft.com/office/drawing/2014/main" val="203859810"/>
                        </a:ext>
                      </a:extLst>
                    </a:gridCol>
                    <a:gridCol w="7620142">
                      <a:extLst>
                        <a:ext uri="{9D8B030D-6E8A-4147-A177-3AD203B41FA5}">
                          <a16:colId xmlns:a16="http://schemas.microsoft.com/office/drawing/2014/main" val="3674667502"/>
                        </a:ext>
                      </a:extLst>
                    </a:gridCol>
                    <a:gridCol w="1250485">
                      <a:extLst>
                        <a:ext uri="{9D8B030D-6E8A-4147-A177-3AD203B41FA5}">
                          <a16:colId xmlns:a16="http://schemas.microsoft.com/office/drawing/2014/main" val="2661633812"/>
                        </a:ext>
                      </a:extLst>
                    </a:gridCol>
                  </a:tblGrid>
                  <a:tr h="252603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Variabel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Keterangan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Tipe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71095289"/>
                      </a:ext>
                    </a:extLst>
                  </a:tr>
                  <a:tr h="3625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t="-81667" r="-674537" b="-6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Prevalensi Kasus Balita Stunting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74070771"/>
                      </a:ext>
                    </a:extLst>
                  </a:tr>
                  <a:tr h="3625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t="-184746" r="-674537" b="-525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Bayi Berat Badan Lahir Rendah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59284359"/>
                      </a:ext>
                    </a:extLst>
                  </a:tr>
                  <a:tr h="3625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t="-280000" r="-674537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Bayi Mendapat Asi Eksklusif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49930078"/>
                      </a:ext>
                    </a:extLst>
                  </a:tr>
                  <a:tr h="3625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t="-386441" r="-674537" b="-3237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Ibu Hamil Mengonsumsi Tablet Tambah Darah (TTD)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58118989"/>
                      </a:ext>
                    </a:extLst>
                  </a:tr>
                  <a:tr h="3625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t="-478333" r="-674537" b="-2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Balita dengan Imunisasi Hepatitis B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283115"/>
                      </a:ext>
                    </a:extLst>
                  </a:tr>
                  <a:tr h="3625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t="-588136" r="-674537" b="-12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Balita dengan Imunisasi Polio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69183519"/>
                      </a:ext>
                    </a:extLst>
                  </a:tr>
                  <a:tr h="3625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t="-676667" r="-67453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Balita dengan Imunisasi Campak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2221556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18550857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Variabel Penelitian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8" name="Picture 7" descr="A group of white rectangular labels with black text&#10;&#10;Description automatically generated">
            <a:extLst>
              <a:ext uri="{FF2B5EF4-FFF2-40B4-BE49-F238E27FC236}">
                <a16:creationId xmlns:a16="http://schemas.microsoft.com/office/drawing/2014/main" id="{ECABD016-1185-FD7A-F6B1-EBA90393EB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25" y="4991100"/>
            <a:ext cx="7353301" cy="393694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F8B3AAE-3CB2-0EC3-7CB4-A561FAC540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60075" y="2018833"/>
              <a:ext cx="10185401" cy="279025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314774">
                      <a:extLst>
                        <a:ext uri="{9D8B030D-6E8A-4147-A177-3AD203B41FA5}">
                          <a16:colId xmlns:a16="http://schemas.microsoft.com/office/drawing/2014/main" val="203859810"/>
                        </a:ext>
                      </a:extLst>
                    </a:gridCol>
                    <a:gridCol w="7620142">
                      <a:extLst>
                        <a:ext uri="{9D8B030D-6E8A-4147-A177-3AD203B41FA5}">
                          <a16:colId xmlns:a16="http://schemas.microsoft.com/office/drawing/2014/main" val="3674667502"/>
                        </a:ext>
                      </a:extLst>
                    </a:gridCol>
                    <a:gridCol w="1250485">
                      <a:extLst>
                        <a:ext uri="{9D8B030D-6E8A-4147-A177-3AD203B41FA5}">
                          <a16:colId xmlns:a16="http://schemas.microsoft.com/office/drawing/2014/main" val="26616338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Variabel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Keterangan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Tipe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710952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Prevalensi Kasus Balita Stunting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740707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Bayi Berat Badan Lahir Rendah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592843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Bayi Mendapat Asi Eksklusif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4993007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Ibu Hamil Mengonsumsi Tablet Tambah Darah (TTD)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581189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Balita dengan Imunisasi Hepatitis B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2831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Balita dengan Imunisasi Polio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691835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Balita dengan Imunisasi Campak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222155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F8B3AAE-3CB2-0EC3-7CB4-A561FAC540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60075" y="2018833"/>
              <a:ext cx="10185401" cy="279025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314774">
                      <a:extLst>
                        <a:ext uri="{9D8B030D-6E8A-4147-A177-3AD203B41FA5}">
                          <a16:colId xmlns:a16="http://schemas.microsoft.com/office/drawing/2014/main" val="203859810"/>
                        </a:ext>
                      </a:extLst>
                    </a:gridCol>
                    <a:gridCol w="7620142">
                      <a:extLst>
                        <a:ext uri="{9D8B030D-6E8A-4147-A177-3AD203B41FA5}">
                          <a16:colId xmlns:a16="http://schemas.microsoft.com/office/drawing/2014/main" val="3674667502"/>
                        </a:ext>
                      </a:extLst>
                    </a:gridCol>
                    <a:gridCol w="1250485">
                      <a:extLst>
                        <a:ext uri="{9D8B030D-6E8A-4147-A177-3AD203B41FA5}">
                          <a16:colId xmlns:a16="http://schemas.microsoft.com/office/drawing/2014/main" val="2661633812"/>
                        </a:ext>
                      </a:extLst>
                    </a:gridCol>
                  </a:tblGrid>
                  <a:tr h="252603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Variabel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Keterangan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Tipe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71095289"/>
                      </a:ext>
                    </a:extLst>
                  </a:tr>
                  <a:tr h="3625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t="-81667" r="-674537" b="-6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Prevalensi Kasus Balita Stunting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74070771"/>
                      </a:ext>
                    </a:extLst>
                  </a:tr>
                  <a:tr h="3625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t="-184746" r="-674537" b="-525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Bayi Berat Badan Lahir Rendah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59284359"/>
                      </a:ext>
                    </a:extLst>
                  </a:tr>
                  <a:tr h="3625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t="-280000" r="-674537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Bayi Mendapat Asi Eksklusif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49930078"/>
                      </a:ext>
                    </a:extLst>
                  </a:tr>
                  <a:tr h="3625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t="-386441" r="-674537" b="-3237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Ibu Hamil Mengonsumsi Tablet Tambah Darah (TTD)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58118989"/>
                      </a:ext>
                    </a:extLst>
                  </a:tr>
                  <a:tr h="3625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t="-478333" r="-674537" b="-2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Balita dengan Imunisasi Hepatitis B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283115"/>
                      </a:ext>
                    </a:extLst>
                  </a:tr>
                  <a:tr h="3625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t="-588136" r="-674537" b="-12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Balita dengan Imunisasi Polio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69183519"/>
                      </a:ext>
                    </a:extLst>
                  </a:tr>
                  <a:tr h="3625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t="-676667" r="-67453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Persentase Balita dengan Imunisasi Campak</a:t>
                          </a:r>
                          <a:endParaRPr lang="en-ID" sz="1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Rasio</a:t>
                          </a:r>
                          <a:endParaRPr lang="en-ID" sz="16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2221556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1924786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Struktur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Data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9DDEE-E662-9DFF-A381-CA563357E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770" y="3280886"/>
            <a:ext cx="12980692" cy="286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41942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Langkah Analisis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758C97-C0B5-0703-4201-192C96CD68EC}"/>
                  </a:ext>
                </a:extLst>
              </p:cNvPr>
              <p:cNvSpPr txBox="1"/>
              <p:nvPr/>
            </p:nvSpPr>
            <p:spPr>
              <a:xfrm>
                <a:off x="2454088" y="2176783"/>
                <a:ext cx="13642041" cy="81490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Melakukan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penjelasan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mendalam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terkait kasus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balita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stunting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di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Kabupaten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Tuban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beserta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analisis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faktor-faktor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risiko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yang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diduga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memiliki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pengaruh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dengan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memanfaatkan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data rata-rata, minimum, dan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maksimum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.</a:t>
                </a: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Melakukan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analisis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terhadap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model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kasus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balita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stunting di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Kabupaten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Tuban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dengan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menerapkan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metode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regresi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linier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berganda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,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langkah-langkah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yang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diambil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dalam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analisis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tersebut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adalah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sebagai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berikut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.</a:t>
                </a:r>
                <a:endParaRPr lang="en-ID" sz="2000" dirty="0"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857250" lvl="1" indent="-400050" algn="just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romanLcPeriod"/>
                </a:pP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	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Melakukan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estimasi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parameter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regresi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linier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berganda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dengan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mencari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nilai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penduga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yang optimal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untuk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parameter-parameter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tersebut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.</a:t>
                </a:r>
              </a:p>
              <a:p>
                <a:pPr marL="857250" lvl="1" indent="-400050" algn="just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romanLcPeriod"/>
                </a:pP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	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Melakukan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uji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serentak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model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regresi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linear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berganda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menggunakan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metode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ANOVA (Analysis of Variance).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Apabila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nilai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h𝑖𝑡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d>
                          <m:dPr>
                            <m:ctrlPr>
                              <a:rPr lang="en-ID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𝛼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;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;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e>
                        </m:d>
                      </m:sub>
                    </m:sSub>
                  </m:oMath>
                </a14:m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dapat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disimpulkan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bahwa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setidaknya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terdapat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satu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variabel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independen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yang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memiliki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pengaruh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yang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signifikan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terhadap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variabel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dependen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.</a:t>
                </a:r>
              </a:p>
              <a:p>
                <a:pPr marL="857250" lvl="1" indent="-400050" algn="just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romanLcPeriod"/>
                </a:pP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	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Melakukan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uji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parsial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terhadap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model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regresi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linear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berganda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untuk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menguji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signifikansi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pengaruh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masing-masing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variabel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independen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terhadap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variabel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dependens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dengan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menggunakan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uji t.</a:t>
                </a:r>
              </a:p>
              <a:p>
                <a:pPr lvl="1" indent="-457200" algn="just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rabicPeriod" startAt="3"/>
                </a:pP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Melakukan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uji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asumsi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regresi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klasik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untuk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menilai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apakah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model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regresi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yang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dibuat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memenuhi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asumsi-asumsi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tertentu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.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Berikut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adalah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cara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untuk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melakukan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uji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asumsi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klasik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.</a:t>
                </a:r>
              </a:p>
              <a:p>
                <a:pPr marL="971550" lvl="2" indent="-514350" algn="just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romanLcPeriod"/>
                </a:pPr>
                <a:r>
                  <a:rPr lang="en-ID" sz="20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Uji </a:t>
                </a:r>
                <a:r>
                  <a:rPr lang="en-ID" sz="20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Multikolinearitas</a:t>
                </a:r>
                <a:endParaRPr lang="en-ID" sz="2000" dirty="0"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971550" lvl="2" indent="-514350" algn="just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romanLcPeriod"/>
                </a:pPr>
                <a:r>
                  <a:rPr lang="en-ID" sz="20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Uji </a:t>
                </a:r>
                <a:r>
                  <a:rPr lang="en-ID" sz="20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Identik</a:t>
                </a:r>
                <a:r>
                  <a:rPr lang="en-ID" sz="20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Residual</a:t>
                </a:r>
              </a:p>
              <a:p>
                <a:pPr marL="971550" lvl="2" indent="-514350" algn="just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romanLcPeriod"/>
                </a:pPr>
                <a:r>
                  <a:rPr lang="en-ID" sz="20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Uji </a:t>
                </a:r>
                <a:r>
                  <a:rPr lang="en-ID" sz="20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Independensi</a:t>
                </a:r>
                <a:r>
                  <a:rPr lang="en-ID" sz="20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Residual</a:t>
                </a:r>
              </a:p>
              <a:p>
                <a:pPr marL="971550" lvl="2" indent="-514350" algn="just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romanLcPeriod"/>
                </a:pPr>
                <a:r>
                  <a:rPr lang="en-ID" sz="20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Uji </a:t>
                </a:r>
                <a:r>
                  <a:rPr lang="en-ID" sz="20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Normalitas</a:t>
                </a:r>
                <a:r>
                  <a:rPr lang="en-ID" sz="20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Residual </a:t>
                </a:r>
              </a:p>
              <a:p>
                <a:pPr marL="0" lvl="1" algn="just">
                  <a:lnSpc>
                    <a:spcPct val="107000"/>
                  </a:lnSpc>
                  <a:spcAft>
                    <a:spcPts val="800"/>
                  </a:spcAft>
                </a:pP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857250" lvl="1" indent="-400050" algn="just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romanLcPeriod"/>
                </a:pP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758C97-C0B5-0703-4201-192C96CD6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088" y="2176783"/>
                <a:ext cx="13642041" cy="8149026"/>
              </a:xfrm>
              <a:prstGeom prst="rect">
                <a:avLst/>
              </a:prstGeom>
              <a:blipFill>
                <a:blip r:embed="rId9"/>
                <a:stretch>
                  <a:fillRect l="-760" t="-1272" r="-49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052447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Langkah Analisis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9758C97-C0B5-0703-4201-192C96CD68EC}"/>
              </a:ext>
            </a:extLst>
          </p:cNvPr>
          <p:cNvSpPr txBox="1"/>
          <p:nvPr/>
        </p:nvSpPr>
        <p:spPr>
          <a:xfrm>
            <a:off x="2454088" y="2176783"/>
            <a:ext cx="13642041" cy="425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4"/>
            </a:pPr>
            <a:r>
              <a:rPr lang="en-ID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Transformasi</a:t>
            </a:r>
            <a:r>
              <a:rPr lang="en-ID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data </a:t>
            </a:r>
            <a:r>
              <a:rPr lang="en-ID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apabila</a:t>
            </a:r>
            <a:r>
              <a:rPr lang="en-ID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tidak</a:t>
            </a:r>
            <a:r>
              <a:rPr lang="en-ID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memenuhi</a:t>
            </a:r>
            <a:r>
              <a:rPr lang="en-ID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asumsi</a:t>
            </a:r>
            <a:r>
              <a:rPr lang="en-ID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regresi</a:t>
            </a:r>
            <a:r>
              <a:rPr lang="en-ID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linier</a:t>
            </a:r>
            <a:endParaRPr lang="en-ID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  <a:p>
            <a:pPr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4"/>
            </a:pP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Melakukan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uji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dependensi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spasial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untuk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mengetahui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apakah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terdapat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pengaruh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spasial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atau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ketergantungan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antara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pengamatan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pada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lokasi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tertentu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dengan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pengamatan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pada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lokasi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lainnya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. </a:t>
            </a:r>
          </a:p>
          <a:p>
            <a:pPr marL="971550" lvl="2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ID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Melakukan</a:t>
            </a:r>
            <a:r>
              <a:rPr lang="en-ID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Uji Moran’s I</a:t>
            </a:r>
          </a:p>
          <a:p>
            <a:pPr marL="971550" lvl="2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Melakukan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Uji Lagrange Multiplier</a:t>
            </a:r>
          </a:p>
          <a:p>
            <a:pPr marL="457200" lvl="2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6"/>
            </a:pP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Melakukan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pemodelan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dengan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regresi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spasial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.</a:t>
            </a:r>
          </a:p>
          <a:p>
            <a:pPr marL="457200" lvl="2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6"/>
            </a:pP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Menginterpretasikan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dan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menarik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kesimpulan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dari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hasil-hasil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yang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diperoleh</a:t>
            </a:r>
            <a:endParaRPr lang="en-ID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  <a:p>
            <a:pPr marL="857250" lvl="1" indent="-400050" algn="just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endParaRPr lang="en-ID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824914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81600" y="4533900"/>
            <a:ext cx="26485589" cy="10847660"/>
            <a:chOff x="0" y="0"/>
            <a:chExt cx="35314119" cy="14463546"/>
          </a:xfrm>
        </p:grpSpPr>
        <p:sp>
          <p:nvSpPr>
            <p:cNvPr id="3" name="Freeform 3"/>
            <p:cNvSpPr/>
            <p:nvPr/>
          </p:nvSpPr>
          <p:spPr>
            <a:xfrm>
              <a:off x="17517809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48514" y="2455117"/>
            <a:ext cx="10382095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dirty="0">
                <a:solidFill>
                  <a:srgbClr val="FFFFFF"/>
                </a:solidFill>
                <a:latin typeface="Poppins Bold"/>
              </a:rPr>
              <a:t>BAB 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52952" y="3991696"/>
            <a:ext cx="10382095" cy="47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4000" b="1" dirty="0">
                <a:solidFill>
                  <a:srgbClr val="FFFFFF"/>
                </a:solidFill>
                <a:latin typeface="Poppins"/>
              </a:rPr>
              <a:t>Hasil dan </a:t>
            </a:r>
            <a:r>
              <a:rPr lang="en-US" sz="4000" b="1" dirty="0" err="1">
                <a:solidFill>
                  <a:srgbClr val="FFFFFF"/>
                </a:solidFill>
                <a:latin typeface="Poppins"/>
              </a:rPr>
              <a:t>Pembahasan</a:t>
            </a:r>
            <a:endParaRPr lang="en-US" sz="3600" b="1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457293" y="1028700"/>
            <a:ext cx="1373414" cy="1146177"/>
          </a:xfrm>
          <a:custGeom>
            <a:avLst/>
            <a:gdLst/>
            <a:ahLst/>
            <a:cxnLst/>
            <a:rect l="l" t="t" r="r" b="b"/>
            <a:pathLst>
              <a:path w="1373414" h="1146177">
                <a:moveTo>
                  <a:pt x="0" y="0"/>
                </a:moveTo>
                <a:lnTo>
                  <a:pt x="1373414" y="0"/>
                </a:lnTo>
                <a:lnTo>
                  <a:pt x="1373414" y="1146177"/>
                </a:lnTo>
                <a:lnTo>
                  <a:pt x="0" y="1146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ECFB6225-67F3-18AF-BA34-9024DF6D24C0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40897A1A-D0E8-CFDA-CF4F-D8A7B17D6823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74FAA16-AE14-0B38-BF40-CF7CE7FFE319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4627102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Peta </a:t>
            </a: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Tematik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Berdasarkan Variabel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FC3A9E9-2E98-1A5F-28AD-EE8A7408B355}"/>
              </a:ext>
            </a:extLst>
          </p:cNvPr>
          <p:cNvSpPr txBox="1"/>
          <p:nvPr/>
        </p:nvSpPr>
        <p:spPr>
          <a:xfrm>
            <a:off x="2590800" y="2007627"/>
            <a:ext cx="12077701" cy="77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500" dirty="0">
                <a:solidFill>
                  <a:srgbClr val="000000"/>
                </a:solidFill>
                <a:latin typeface="Poppins Bold"/>
              </a:rPr>
              <a:t>Variabel Prevalensi Stunting</a:t>
            </a:r>
          </a:p>
        </p:txBody>
      </p:sp>
      <p:pic>
        <p:nvPicPr>
          <p:cNvPr id="8" name="Picture 7" descr="A map of a country&#10;&#10;Description automatically generated">
            <a:extLst>
              <a:ext uri="{FF2B5EF4-FFF2-40B4-BE49-F238E27FC236}">
                <a16:creationId xmlns:a16="http://schemas.microsoft.com/office/drawing/2014/main" id="{094D24C1-D898-E24D-FB1D-EF9F71A944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290894"/>
            <a:ext cx="10515600" cy="6303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38B2EE-708E-8017-1B86-2164AB333E09}"/>
              </a:ext>
            </a:extLst>
          </p:cNvPr>
          <p:cNvSpPr txBox="1"/>
          <p:nvPr/>
        </p:nvSpPr>
        <p:spPr>
          <a:xfrm>
            <a:off x="10608320" y="3883185"/>
            <a:ext cx="762000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Prevalensi Stunting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tertinggi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berada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di Desa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Mander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, Kecamatan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Tambakboyo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(43.59%)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Penyebaran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kasus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balita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stunting di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Kabupaten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Tuban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cenderung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mengikuti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pola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mengelompok</a:t>
            </a:r>
            <a:r>
              <a:rPr lang="en-ID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.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D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Rata-rata </a:t>
            </a:r>
            <a:r>
              <a:rPr lang="en-ID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prevalensi</a:t>
            </a:r>
            <a:r>
              <a:rPr lang="en-ID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stunting per </a:t>
            </a:r>
            <a:r>
              <a:rPr lang="en-ID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desa</a:t>
            </a:r>
            <a:r>
              <a:rPr lang="en-ID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adalah</a:t>
            </a:r>
            <a:r>
              <a:rPr lang="en-ID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11.53%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D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Masih </a:t>
            </a:r>
            <a:r>
              <a:rPr lang="en-ID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terdapat</a:t>
            </a:r>
            <a:r>
              <a:rPr lang="en-ID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112 </a:t>
            </a:r>
            <a:r>
              <a:rPr lang="en-ID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dari</a:t>
            </a:r>
            <a:r>
              <a:rPr lang="en-ID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328 </a:t>
            </a:r>
            <a:r>
              <a:rPr lang="en-ID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desa</a:t>
            </a:r>
            <a:r>
              <a:rPr lang="en-ID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(34%) </a:t>
            </a:r>
            <a:r>
              <a:rPr lang="en-ID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memiliki</a:t>
            </a:r>
            <a:r>
              <a:rPr lang="en-ID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prevalensi</a:t>
            </a:r>
            <a:r>
              <a:rPr lang="en-ID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stunting di </a:t>
            </a:r>
            <a:r>
              <a:rPr lang="en-ID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atas</a:t>
            </a:r>
            <a:r>
              <a:rPr lang="en-ID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target RPJMN 2024 (14%)</a:t>
            </a:r>
            <a:endParaRPr lang="en-US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ID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181211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Peta </a:t>
            </a: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Tematik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Berdasarkan Variabel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FC3A9E9-2E98-1A5F-28AD-EE8A7408B355}"/>
              </a:ext>
            </a:extLst>
          </p:cNvPr>
          <p:cNvSpPr txBox="1"/>
          <p:nvPr/>
        </p:nvSpPr>
        <p:spPr>
          <a:xfrm>
            <a:off x="2590800" y="2007627"/>
            <a:ext cx="12077701" cy="77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500" dirty="0">
                <a:solidFill>
                  <a:srgbClr val="000000"/>
                </a:solidFill>
                <a:latin typeface="Poppins Bold"/>
              </a:rPr>
              <a:t>Variabel </a:t>
            </a:r>
            <a:r>
              <a:rPr lang="en-US" sz="3500" dirty="0" err="1">
                <a:solidFill>
                  <a:srgbClr val="000000"/>
                </a:solidFill>
                <a:latin typeface="Poppins Bold"/>
              </a:rPr>
              <a:t>Persentase</a:t>
            </a:r>
            <a:r>
              <a:rPr lang="en-US" sz="3500" dirty="0">
                <a:solidFill>
                  <a:srgbClr val="000000"/>
                </a:solidFill>
                <a:latin typeface="Poppins Bold"/>
              </a:rPr>
              <a:t> Bayi </a:t>
            </a:r>
            <a:r>
              <a:rPr lang="en-US" sz="3500" dirty="0" err="1">
                <a:solidFill>
                  <a:srgbClr val="000000"/>
                </a:solidFill>
                <a:latin typeface="Poppins Bold"/>
              </a:rPr>
              <a:t>Berat</a:t>
            </a:r>
            <a:r>
              <a:rPr lang="en-US" sz="3500" dirty="0">
                <a:solidFill>
                  <a:srgbClr val="000000"/>
                </a:solidFill>
                <a:latin typeface="Poppins Bold"/>
              </a:rPr>
              <a:t> Lahir </a:t>
            </a:r>
            <a:r>
              <a:rPr lang="en-US" sz="3500" dirty="0" err="1">
                <a:solidFill>
                  <a:srgbClr val="000000"/>
                </a:solidFill>
                <a:latin typeface="Poppins Bold"/>
              </a:rPr>
              <a:t>Rendah</a:t>
            </a:r>
            <a:r>
              <a:rPr lang="en-US" sz="3500" dirty="0">
                <a:solidFill>
                  <a:srgbClr val="000000"/>
                </a:solidFill>
                <a:latin typeface="Poppins Bold"/>
              </a:rPr>
              <a:t> (BBLR)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38B2EE-708E-8017-1B86-2164AB333E09}"/>
              </a:ext>
            </a:extLst>
          </p:cNvPr>
          <p:cNvSpPr txBox="1"/>
          <p:nvPr/>
        </p:nvSpPr>
        <p:spPr>
          <a:xfrm>
            <a:off x="10692384" y="3639793"/>
            <a:ext cx="7620000" cy="6520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Persentase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BBLR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tertinggi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berada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di Desa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Campurejo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, Kecamatan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Rengel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(27.27%)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D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Rata-rata </a:t>
            </a:r>
            <a:r>
              <a:rPr lang="en-ID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persentase</a:t>
            </a:r>
            <a:r>
              <a:rPr lang="en-ID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BBLR per </a:t>
            </a:r>
            <a:r>
              <a:rPr lang="en-ID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desa</a:t>
            </a:r>
            <a:r>
              <a:rPr lang="en-ID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adalah</a:t>
            </a:r>
            <a:r>
              <a:rPr lang="en-ID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5.39%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sv-SE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</a:t>
            </a:r>
            <a:r>
              <a:rPr lang="sv-SE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esa dengan persentase BBLR yang tinggi cenderung memiliki prevalensi stunting yang tinggi juga. 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sv-SE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Fenomena ini dapat dijelaskan ketika Ibu yang mengandung memiliki gizi yang kurang baik, bayi yang dilahirkan akan memiliki berat yang tergolong rendah sehingga kekurangan nutrisi untuk pertumbuhannya.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sv-SE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ID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656DEA-0317-226B-C57E-0213A0C492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3290894"/>
            <a:ext cx="10741952" cy="63484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751012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427">
            <a:off x="-1701070" y="7612877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700" y="921544"/>
            <a:ext cx="6096173" cy="83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Latar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Belakang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0770" y="2228277"/>
            <a:ext cx="1521430" cy="1521430"/>
            <a:chOff x="0" y="0"/>
            <a:chExt cx="2028573" cy="202857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028573" cy="202857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795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511916" y="589555"/>
              <a:ext cx="1004741" cy="849463"/>
            </a:xfrm>
            <a:custGeom>
              <a:avLst/>
              <a:gdLst/>
              <a:ahLst/>
              <a:cxnLst/>
              <a:rect l="l" t="t" r="r" b="b"/>
              <a:pathLst>
                <a:path w="1004741" h="849463">
                  <a:moveTo>
                    <a:pt x="0" y="0"/>
                  </a:moveTo>
                  <a:lnTo>
                    <a:pt x="1004741" y="0"/>
                  </a:lnTo>
                  <a:lnTo>
                    <a:pt x="1004741" y="849463"/>
                  </a:lnTo>
                  <a:lnTo>
                    <a:pt x="0" y="849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43200" y="2163983"/>
            <a:ext cx="6212870" cy="1988917"/>
            <a:chOff x="0" y="-85725"/>
            <a:chExt cx="8283827" cy="265188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85725"/>
              <a:ext cx="8283827" cy="730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dirty="0" err="1">
                  <a:solidFill>
                    <a:srgbClr val="000000"/>
                  </a:solidFill>
                  <a:latin typeface="Poppins Bold"/>
                </a:rPr>
                <a:t>Menurut</a:t>
              </a:r>
              <a:r>
                <a:rPr lang="en-US" sz="3200" dirty="0">
                  <a:solidFill>
                    <a:srgbClr val="000000"/>
                  </a:solidFill>
                  <a:latin typeface="Poppins Bold"/>
                </a:rPr>
                <a:t> WHO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89555"/>
              <a:ext cx="8283827" cy="1976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00"/>
                </a:lnSpc>
              </a:pPr>
              <a:r>
                <a:rPr lang="en-US" sz="2000" i="1" dirty="0">
                  <a:solidFill>
                    <a:srgbClr val="545454"/>
                  </a:solidFill>
                  <a:latin typeface="Poppins"/>
                </a:rPr>
                <a:t>Stunting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adalah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kondisi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di mana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tinggi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badan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seorang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anak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lebih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rendah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dari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standar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yang sesuai dengan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usianya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.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951914" y="5138382"/>
            <a:ext cx="6212870" cy="2521526"/>
            <a:chOff x="0" y="-85725"/>
            <a:chExt cx="8283827" cy="336203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85725"/>
              <a:ext cx="8283827" cy="730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dirty="0" err="1">
                  <a:solidFill>
                    <a:srgbClr val="000000"/>
                  </a:solidFill>
                  <a:latin typeface="Poppins Bold"/>
                </a:rPr>
                <a:t>Kabupaten</a:t>
              </a:r>
              <a:r>
                <a:rPr lang="en-US" sz="3200" dirty="0">
                  <a:solidFill>
                    <a:srgbClr val="000000"/>
                  </a:solidFill>
                  <a:latin typeface="Poppins Bold"/>
                </a:rPr>
                <a:t> Tuban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15752"/>
              <a:ext cx="8283827" cy="2660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4000"/>
                </a:lnSpc>
                <a:buFont typeface="Courier New" panose="02070309020205020404" pitchFamily="49" charset="0"/>
                <a:buChar char="o"/>
              </a:pP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Memiliki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angka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prevalensi </a:t>
              </a:r>
              <a:r>
                <a:rPr lang="en-US" sz="2000" i="1" dirty="0">
                  <a:solidFill>
                    <a:srgbClr val="545454"/>
                  </a:solidFill>
                  <a:latin typeface="Poppins"/>
                </a:rPr>
                <a:t>stunting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24.9%</a:t>
              </a:r>
            </a:p>
            <a:p>
              <a:pPr marL="342900" indent="-342900" algn="l">
                <a:lnSpc>
                  <a:spcPts val="4000"/>
                </a:lnSpc>
                <a:buFont typeface="Courier New" panose="02070309020205020404" pitchFamily="49" charset="0"/>
                <a:buChar char="o"/>
              </a:pP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Masuk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menjadi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salah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satu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dari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10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kabupaten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dengan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angka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</a:t>
              </a:r>
              <a:r>
                <a:rPr lang="en-US" sz="2000" i="1" dirty="0">
                  <a:solidFill>
                    <a:srgbClr val="545454"/>
                  </a:solidFill>
                  <a:latin typeface="Poppins"/>
                </a:rPr>
                <a:t>stunting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terbesar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di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Jawa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Timur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297078" y="1333500"/>
            <a:ext cx="4295722" cy="328136"/>
            <a:chOff x="0" y="0"/>
            <a:chExt cx="1239574" cy="152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39574" cy="152400"/>
            </a:xfrm>
            <a:custGeom>
              <a:avLst/>
              <a:gdLst/>
              <a:ahLst/>
              <a:cxnLst/>
              <a:rect l="l" t="t" r="r" b="b"/>
              <a:pathLst>
                <a:path w="1239574" h="152400">
                  <a:moveTo>
                    <a:pt x="0" y="0"/>
                  </a:moveTo>
                  <a:lnTo>
                    <a:pt x="1239574" y="0"/>
                  </a:lnTo>
                  <a:lnTo>
                    <a:pt x="123957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3" name="Group 7">
            <a:extLst>
              <a:ext uri="{FF2B5EF4-FFF2-40B4-BE49-F238E27FC236}">
                <a16:creationId xmlns:a16="http://schemas.microsoft.com/office/drawing/2014/main" id="{7621501C-AA77-167D-B9E2-7D8544BA5BB0}"/>
              </a:ext>
            </a:extLst>
          </p:cNvPr>
          <p:cNvGrpSpPr/>
          <p:nvPr/>
        </p:nvGrpSpPr>
        <p:grpSpPr>
          <a:xfrm>
            <a:off x="9097995" y="2150103"/>
            <a:ext cx="1521430" cy="1521430"/>
            <a:chOff x="0" y="0"/>
            <a:chExt cx="2028573" cy="2028573"/>
          </a:xfrm>
        </p:grpSpPr>
        <p:grpSp>
          <p:nvGrpSpPr>
            <p:cNvPr id="24" name="Group 8">
              <a:extLst>
                <a:ext uri="{FF2B5EF4-FFF2-40B4-BE49-F238E27FC236}">
                  <a16:creationId xmlns:a16="http://schemas.microsoft.com/office/drawing/2014/main" id="{3729955F-22E1-AE91-E97E-59F5D38A817B}"/>
                </a:ext>
              </a:extLst>
            </p:cNvPr>
            <p:cNvGrpSpPr/>
            <p:nvPr/>
          </p:nvGrpSpPr>
          <p:grpSpPr>
            <a:xfrm>
              <a:off x="0" y="0"/>
              <a:ext cx="2028573" cy="2028573"/>
              <a:chOff x="0" y="0"/>
              <a:chExt cx="6350000" cy="6350000"/>
            </a:xfrm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6CBB2AC2-F4E7-EEFF-3F9F-4E838CAF404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795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D26052AE-90E0-18B0-4016-D73DD9B8D16F}"/>
                </a:ext>
              </a:extLst>
            </p:cNvPr>
            <p:cNvSpPr/>
            <p:nvPr/>
          </p:nvSpPr>
          <p:spPr>
            <a:xfrm>
              <a:off x="511916" y="589555"/>
              <a:ext cx="1004741" cy="849463"/>
            </a:xfrm>
            <a:custGeom>
              <a:avLst/>
              <a:gdLst/>
              <a:ahLst/>
              <a:cxnLst/>
              <a:rect l="l" t="t" r="r" b="b"/>
              <a:pathLst>
                <a:path w="1004741" h="849463">
                  <a:moveTo>
                    <a:pt x="0" y="0"/>
                  </a:moveTo>
                  <a:lnTo>
                    <a:pt x="1004741" y="0"/>
                  </a:lnTo>
                  <a:lnTo>
                    <a:pt x="1004741" y="849463"/>
                  </a:lnTo>
                  <a:lnTo>
                    <a:pt x="0" y="849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7" name="Group 11">
            <a:extLst>
              <a:ext uri="{FF2B5EF4-FFF2-40B4-BE49-F238E27FC236}">
                <a16:creationId xmlns:a16="http://schemas.microsoft.com/office/drawing/2014/main" id="{C7C1075C-329B-F657-AEF1-689782964368}"/>
              </a:ext>
            </a:extLst>
          </p:cNvPr>
          <p:cNvGrpSpPr/>
          <p:nvPr/>
        </p:nvGrpSpPr>
        <p:grpSpPr>
          <a:xfrm>
            <a:off x="10905909" y="2144660"/>
            <a:ext cx="6212870" cy="3014839"/>
            <a:chOff x="0" y="-85725"/>
            <a:chExt cx="8283827" cy="4019785"/>
          </a:xfrm>
        </p:grpSpPr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3847E85D-1476-01FE-139F-129EDE461918}"/>
                </a:ext>
              </a:extLst>
            </p:cNvPr>
            <p:cNvSpPr txBox="1"/>
            <p:nvPr/>
          </p:nvSpPr>
          <p:spPr>
            <a:xfrm>
              <a:off x="0" y="-85725"/>
              <a:ext cx="8283827" cy="730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dirty="0">
                  <a:solidFill>
                    <a:srgbClr val="000000"/>
                  </a:solidFill>
                  <a:latin typeface="Poppins Bold"/>
                </a:rPr>
                <a:t>Nasional</a:t>
              </a:r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EB110178-D2E3-F413-207E-0D0708F9C396}"/>
                </a:ext>
              </a:extLst>
            </p:cNvPr>
            <p:cNvSpPr txBox="1"/>
            <p:nvPr/>
          </p:nvSpPr>
          <p:spPr>
            <a:xfrm>
              <a:off x="0" y="589555"/>
              <a:ext cx="8283827" cy="3344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4000"/>
                </a:lnSpc>
                <a:buFont typeface="Courier New" panose="02070309020205020404" pitchFamily="49" charset="0"/>
                <a:buChar char="o"/>
              </a:pP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Angka prevalensi </a:t>
              </a:r>
              <a:r>
                <a:rPr lang="en-US" sz="2000" i="1" dirty="0">
                  <a:solidFill>
                    <a:srgbClr val="545454"/>
                  </a:solidFill>
                  <a:latin typeface="Poppins"/>
                </a:rPr>
                <a:t>stunting 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negara Indonesia adalah 21.6%</a:t>
              </a:r>
            </a:p>
            <a:p>
              <a:pPr marL="342900" indent="-342900">
                <a:lnSpc>
                  <a:spcPts val="4000"/>
                </a:lnSpc>
                <a:buFont typeface="Courier New" panose="02070309020205020404" pitchFamily="49" charset="0"/>
                <a:buChar char="o"/>
              </a:pP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Presiden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Joko Widodo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menetapkan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maksimal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angka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prevalensi stunting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sebesar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14%</a:t>
              </a:r>
            </a:p>
            <a:p>
              <a:pPr marL="342900" indent="-342900" algn="l">
                <a:lnSpc>
                  <a:spcPts val="4000"/>
                </a:lnSpc>
                <a:buFont typeface="Courier New" panose="02070309020205020404" pitchFamily="49" charset="0"/>
                <a:buChar char="o"/>
              </a:pPr>
              <a:endParaRPr lang="en-US" sz="2000" i="1" dirty="0">
                <a:solidFill>
                  <a:srgbClr val="545454"/>
                </a:solidFill>
                <a:latin typeface="Poppins"/>
              </a:endParaRPr>
            </a:p>
          </p:txBody>
        </p:sp>
      </p:grpSp>
      <p:grpSp>
        <p:nvGrpSpPr>
          <p:cNvPr id="30" name="Group 7">
            <a:extLst>
              <a:ext uri="{FF2B5EF4-FFF2-40B4-BE49-F238E27FC236}">
                <a16:creationId xmlns:a16="http://schemas.microsoft.com/office/drawing/2014/main" id="{8D2F1396-3A34-FDEF-E363-9C6AB10375DF}"/>
              </a:ext>
            </a:extLst>
          </p:cNvPr>
          <p:cNvGrpSpPr/>
          <p:nvPr/>
        </p:nvGrpSpPr>
        <p:grpSpPr>
          <a:xfrm>
            <a:off x="9171265" y="4850596"/>
            <a:ext cx="1521430" cy="1521430"/>
            <a:chOff x="0" y="0"/>
            <a:chExt cx="2028573" cy="2028573"/>
          </a:xfrm>
        </p:grpSpPr>
        <p:grpSp>
          <p:nvGrpSpPr>
            <p:cNvPr id="31" name="Group 8">
              <a:extLst>
                <a:ext uri="{FF2B5EF4-FFF2-40B4-BE49-F238E27FC236}">
                  <a16:creationId xmlns:a16="http://schemas.microsoft.com/office/drawing/2014/main" id="{3E92389E-B535-6EBF-75B8-3C7C9A2F0AED}"/>
                </a:ext>
              </a:extLst>
            </p:cNvPr>
            <p:cNvGrpSpPr/>
            <p:nvPr/>
          </p:nvGrpSpPr>
          <p:grpSpPr>
            <a:xfrm>
              <a:off x="0" y="0"/>
              <a:ext cx="2028573" cy="2028573"/>
              <a:chOff x="0" y="0"/>
              <a:chExt cx="6350000" cy="6350000"/>
            </a:xfrm>
          </p:grpSpPr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775EF881-AB08-E766-B0A3-CD339EA689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795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8F9D77C8-1F67-71EA-42CE-2F54B09A9FF1}"/>
                </a:ext>
              </a:extLst>
            </p:cNvPr>
            <p:cNvSpPr/>
            <p:nvPr/>
          </p:nvSpPr>
          <p:spPr>
            <a:xfrm>
              <a:off x="511916" y="589555"/>
              <a:ext cx="1004741" cy="849463"/>
            </a:xfrm>
            <a:custGeom>
              <a:avLst/>
              <a:gdLst/>
              <a:ahLst/>
              <a:cxnLst/>
              <a:rect l="l" t="t" r="r" b="b"/>
              <a:pathLst>
                <a:path w="1004741" h="849463">
                  <a:moveTo>
                    <a:pt x="0" y="0"/>
                  </a:moveTo>
                  <a:lnTo>
                    <a:pt x="1004741" y="0"/>
                  </a:lnTo>
                  <a:lnTo>
                    <a:pt x="1004741" y="849463"/>
                  </a:lnTo>
                  <a:lnTo>
                    <a:pt x="0" y="849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37" name="Freeform 11">
            <a:extLst>
              <a:ext uri="{FF2B5EF4-FFF2-40B4-BE49-F238E27FC236}">
                <a16:creationId xmlns:a16="http://schemas.microsoft.com/office/drawing/2014/main" id="{45C6A6FB-F2D4-6CCA-9637-0DC4047ABCBB}"/>
              </a:ext>
            </a:extLst>
          </p:cNvPr>
          <p:cNvSpPr/>
          <p:nvPr/>
        </p:nvSpPr>
        <p:spPr>
          <a:xfrm>
            <a:off x="14329735" y="28289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8" name="Freeform 12">
            <a:extLst>
              <a:ext uri="{FF2B5EF4-FFF2-40B4-BE49-F238E27FC236}">
                <a16:creationId xmlns:a16="http://schemas.microsoft.com/office/drawing/2014/main" id="{C4E880B5-113C-53A0-A864-DFF8F668B1D5}"/>
              </a:ext>
            </a:extLst>
          </p:cNvPr>
          <p:cNvSpPr/>
          <p:nvPr/>
        </p:nvSpPr>
        <p:spPr>
          <a:xfrm>
            <a:off x="15451967" y="28089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9" name="Freeform 13">
            <a:extLst>
              <a:ext uri="{FF2B5EF4-FFF2-40B4-BE49-F238E27FC236}">
                <a16:creationId xmlns:a16="http://schemas.microsoft.com/office/drawing/2014/main" id="{54AA84CF-CFD7-2B4D-0308-30FAA17FDEAA}"/>
              </a:ext>
            </a:extLst>
          </p:cNvPr>
          <p:cNvSpPr/>
          <p:nvPr/>
        </p:nvSpPr>
        <p:spPr>
          <a:xfrm>
            <a:off x="16436148" y="19125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026" name="Picture 2" descr="Peta Kota: Peta Pulau Jawa">
            <a:extLst>
              <a:ext uri="{FF2B5EF4-FFF2-40B4-BE49-F238E27FC236}">
                <a16:creationId xmlns:a16="http://schemas.microsoft.com/office/drawing/2014/main" id="{0FB455EC-ACCE-6824-C231-BB6A1436D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573295"/>
            <a:ext cx="7312263" cy="484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Peta </a:t>
            </a: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Tematik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Berdasarkan Variabel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FC3A9E9-2E98-1A5F-28AD-EE8A7408B355}"/>
              </a:ext>
            </a:extLst>
          </p:cNvPr>
          <p:cNvSpPr txBox="1"/>
          <p:nvPr/>
        </p:nvSpPr>
        <p:spPr>
          <a:xfrm>
            <a:off x="2590800" y="2007627"/>
            <a:ext cx="12077701" cy="77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500" dirty="0">
                <a:solidFill>
                  <a:srgbClr val="000000"/>
                </a:solidFill>
                <a:latin typeface="Poppins Bold"/>
              </a:rPr>
              <a:t>Variabel </a:t>
            </a:r>
            <a:r>
              <a:rPr lang="en-US" sz="3500" dirty="0" err="1">
                <a:solidFill>
                  <a:srgbClr val="000000"/>
                </a:solidFill>
                <a:latin typeface="Poppins Bold"/>
              </a:rPr>
              <a:t>Persentase</a:t>
            </a:r>
            <a:r>
              <a:rPr lang="en-US" sz="3500" dirty="0">
                <a:solidFill>
                  <a:srgbClr val="000000"/>
                </a:solidFill>
                <a:latin typeface="Poppins Bold"/>
              </a:rPr>
              <a:t> Asi </a:t>
            </a:r>
            <a:r>
              <a:rPr lang="en-US" sz="3500" dirty="0" err="1">
                <a:solidFill>
                  <a:srgbClr val="000000"/>
                </a:solidFill>
                <a:latin typeface="Poppins Bold"/>
              </a:rPr>
              <a:t>Eksklusif</a:t>
            </a:r>
            <a:endParaRPr lang="en-US" sz="3500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38B2EE-708E-8017-1B86-2164AB333E09}"/>
              </a:ext>
            </a:extLst>
          </p:cNvPr>
          <p:cNvSpPr txBox="1"/>
          <p:nvPr/>
        </p:nvSpPr>
        <p:spPr>
          <a:xfrm>
            <a:off x="10682608" y="3390900"/>
            <a:ext cx="7369629" cy="622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ersebaran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persentase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bayi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yang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mendapatkan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ASI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eksklusif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tidak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tersebar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merata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. 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Desa dengan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persentase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ASI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eksklusif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tertinggi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adalah Desa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Borehbangle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. 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erdapat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252 desa dengan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nilai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persentase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ASI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eksklusif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di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bawah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50% (sangat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rendah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).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esa dengan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persentase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ASI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eksklusif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yang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tinggi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cenderung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memiliki prevalensi </a:t>
            </a:r>
            <a:r>
              <a:rPr lang="en-US" sz="2400" i="1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stunting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yang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rendah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.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sv-SE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ID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p:pic>
        <p:nvPicPr>
          <p:cNvPr id="12" name="Picture 11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A41829AC-2833-0396-D850-04914FD643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36" y="3277178"/>
            <a:ext cx="10782944" cy="65203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9517925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Peta </a:t>
            </a: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Tematik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Berdasarkan Variabel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FC3A9E9-2E98-1A5F-28AD-EE8A7408B355}"/>
              </a:ext>
            </a:extLst>
          </p:cNvPr>
          <p:cNvSpPr txBox="1"/>
          <p:nvPr/>
        </p:nvSpPr>
        <p:spPr>
          <a:xfrm>
            <a:off x="2590801" y="2007627"/>
            <a:ext cx="11353800" cy="77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500" dirty="0">
                <a:solidFill>
                  <a:srgbClr val="000000"/>
                </a:solidFill>
                <a:latin typeface="Poppins Bold"/>
              </a:rPr>
              <a:t>Variabel </a:t>
            </a:r>
            <a:r>
              <a:rPr lang="en-US" sz="3500" dirty="0" err="1">
                <a:solidFill>
                  <a:srgbClr val="000000"/>
                </a:solidFill>
                <a:latin typeface="Poppins Bold"/>
              </a:rPr>
              <a:t>Persentase</a:t>
            </a:r>
            <a:r>
              <a:rPr lang="en-US" sz="3500" dirty="0">
                <a:solidFill>
                  <a:srgbClr val="000000"/>
                </a:solidFill>
                <a:latin typeface="Poppins Bold"/>
              </a:rPr>
              <a:t> Tablet </a:t>
            </a:r>
            <a:r>
              <a:rPr lang="en-US" sz="3500" dirty="0" err="1">
                <a:solidFill>
                  <a:srgbClr val="000000"/>
                </a:solidFill>
                <a:latin typeface="Poppins Bold"/>
              </a:rPr>
              <a:t>Tambah</a:t>
            </a:r>
            <a:r>
              <a:rPr lang="en-US" sz="3500" dirty="0">
                <a:solidFill>
                  <a:srgbClr val="000000"/>
                </a:solidFill>
                <a:latin typeface="Poppins Bold"/>
              </a:rPr>
              <a:t> Darah (TTD)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38B2EE-708E-8017-1B86-2164AB333E09}"/>
              </a:ext>
            </a:extLst>
          </p:cNvPr>
          <p:cNvSpPr txBox="1"/>
          <p:nvPr/>
        </p:nvSpPr>
        <p:spPr>
          <a:xfrm>
            <a:off x="10682608" y="3390900"/>
            <a:ext cx="7369629" cy="770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Persebaran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persentase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pemberian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Tablet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Tambah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Darah (TTD)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kepada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ibu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hamil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di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Kabupaten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Tuban sudah cukup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merata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.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Hal ini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didukung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dengan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dasaran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bahwa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sebanyak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310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dari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328 desa (94.51%)  memiliki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nilai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persentase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pemberian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Tablet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Tambah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Darah (TTD)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kepada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ibu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hamil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di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atas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50%.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Jika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dibandingkan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dengan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persebaran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kasus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balita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stunting,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terlihat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bahwa tidak semua desa dengan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nilai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persentase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pemberian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Tablet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Tambah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Darah (TTD) yang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tinggi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memiliki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nilai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prevalensi </a:t>
            </a:r>
            <a:r>
              <a:rPr lang="en-US" sz="2400" i="1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stunting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yang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rendah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.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sv-SE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ID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A2B49-0D10-433D-B6D1-F333B929A0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399" y="3278156"/>
            <a:ext cx="10870123" cy="63611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607509"/>
      </p:ext>
    </p:extLst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Peta </a:t>
            </a: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Tematik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Berdasarkan Variabel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FC3A9E9-2E98-1A5F-28AD-EE8A7408B355}"/>
              </a:ext>
            </a:extLst>
          </p:cNvPr>
          <p:cNvSpPr txBox="1"/>
          <p:nvPr/>
        </p:nvSpPr>
        <p:spPr>
          <a:xfrm>
            <a:off x="2590801" y="2007627"/>
            <a:ext cx="11353800" cy="77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500" dirty="0">
                <a:solidFill>
                  <a:srgbClr val="000000"/>
                </a:solidFill>
                <a:latin typeface="Poppins Bold"/>
              </a:rPr>
              <a:t>Variabel </a:t>
            </a:r>
            <a:r>
              <a:rPr lang="en-US" sz="3500" dirty="0" err="1">
                <a:solidFill>
                  <a:srgbClr val="000000"/>
                </a:solidFill>
                <a:latin typeface="Poppins Bold"/>
              </a:rPr>
              <a:t>Persentase</a:t>
            </a:r>
            <a:r>
              <a:rPr lang="en-US" sz="3500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Poppins Bold"/>
              </a:rPr>
              <a:t>Imunisasi</a:t>
            </a:r>
            <a:r>
              <a:rPr lang="en-US" sz="3500" dirty="0">
                <a:solidFill>
                  <a:srgbClr val="000000"/>
                </a:solidFill>
                <a:latin typeface="Poppins Bold"/>
              </a:rPr>
              <a:t> Hepatitis 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38B2EE-708E-8017-1B86-2164AB333E09}"/>
              </a:ext>
            </a:extLst>
          </p:cNvPr>
          <p:cNvSpPr txBox="1"/>
          <p:nvPr/>
        </p:nvSpPr>
        <p:spPr>
          <a:xfrm>
            <a:off x="10682608" y="3390900"/>
            <a:ext cx="7369629" cy="6022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it-IT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Persebaran persentase imunisasi hepatitis B pada balita di Kabupaten Tuban sudah merata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Rata-rata keseluruhan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persentase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imunisasi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hepatitis B di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Kapubaten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Tuban adalah 21.46%. 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Apabila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dibandingkan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dengan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persebaran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kasus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balita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stunting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terlihat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bahwa tidak semua desa dengan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nilai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persentase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imunisasi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hepatitis B yang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tinggi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memiliki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nilai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prevalensi </a:t>
            </a:r>
            <a:r>
              <a:rPr lang="en-US" sz="2400" i="1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stunting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yang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rendah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.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sv-SE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ID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140EC2-2503-2310-AD40-E017ECA15C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" y="3296337"/>
            <a:ext cx="10873576" cy="64191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5544486"/>
      </p:ext>
    </p:extLst>
  </p:cSld>
  <p:clrMapOvr>
    <a:masterClrMapping/>
  </p:clrMapOvr>
  <p:transition spd="med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Peta </a:t>
            </a: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Tematik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Berdasarkan Variabel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FC3A9E9-2E98-1A5F-28AD-EE8A7408B355}"/>
              </a:ext>
            </a:extLst>
          </p:cNvPr>
          <p:cNvSpPr txBox="1"/>
          <p:nvPr/>
        </p:nvSpPr>
        <p:spPr>
          <a:xfrm>
            <a:off x="2590801" y="2007627"/>
            <a:ext cx="11353800" cy="77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500" dirty="0">
                <a:solidFill>
                  <a:srgbClr val="000000"/>
                </a:solidFill>
                <a:latin typeface="Poppins Bold"/>
              </a:rPr>
              <a:t>Variabel </a:t>
            </a:r>
            <a:r>
              <a:rPr lang="en-US" sz="3500" dirty="0" err="1">
                <a:solidFill>
                  <a:srgbClr val="000000"/>
                </a:solidFill>
                <a:latin typeface="Poppins Bold"/>
              </a:rPr>
              <a:t>Persentase</a:t>
            </a:r>
            <a:r>
              <a:rPr lang="en-US" sz="3500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Poppins Bold"/>
              </a:rPr>
              <a:t>Imunisasi</a:t>
            </a:r>
            <a:r>
              <a:rPr lang="en-US" sz="3500" dirty="0">
                <a:solidFill>
                  <a:srgbClr val="000000"/>
                </a:solidFill>
                <a:latin typeface="Poppins Bold"/>
              </a:rPr>
              <a:t> Polio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38B2EE-708E-8017-1B86-2164AB333E09}"/>
              </a:ext>
            </a:extLst>
          </p:cNvPr>
          <p:cNvSpPr txBox="1"/>
          <p:nvPr/>
        </p:nvSpPr>
        <p:spPr>
          <a:xfrm>
            <a:off x="10744200" y="4000500"/>
            <a:ext cx="7369629" cy="6725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it-IT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Persebaran persentase imunisasi polio  pada balita di Kabupaten Tuban sudah merata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Rata-rata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persentase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imunisasi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polio di tiap desa adalah  22.34%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Desa dengan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persentase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imunisasi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polio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tertinggi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adalah Desa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Sumurgung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(94.87%)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Tidak semua desa dengan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nilai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persentase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imunisasi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polio yang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tinggi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memiliki prevalensi stunting yang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rendah</a:t>
            </a:r>
            <a:endParaRPr lang="en-US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sv-SE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ID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AEF33C-BE28-81B0-9825-C56D823254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763" y="3290894"/>
            <a:ext cx="10821337" cy="64320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9876872"/>
      </p:ext>
    </p:extLst>
  </p:cSld>
  <p:clrMapOvr>
    <a:masterClrMapping/>
  </p:clrMapOvr>
  <p:transition spd="med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Peta </a:t>
            </a: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Tematik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Berdasarkan Variabel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FC3A9E9-2E98-1A5F-28AD-EE8A7408B355}"/>
              </a:ext>
            </a:extLst>
          </p:cNvPr>
          <p:cNvSpPr txBox="1"/>
          <p:nvPr/>
        </p:nvSpPr>
        <p:spPr>
          <a:xfrm>
            <a:off x="2590801" y="2007627"/>
            <a:ext cx="11353800" cy="77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500" dirty="0">
                <a:solidFill>
                  <a:srgbClr val="000000"/>
                </a:solidFill>
                <a:latin typeface="Poppins Bold"/>
              </a:rPr>
              <a:t>Variabel </a:t>
            </a:r>
            <a:r>
              <a:rPr lang="en-US" sz="3500" dirty="0" err="1">
                <a:solidFill>
                  <a:srgbClr val="000000"/>
                </a:solidFill>
                <a:latin typeface="Poppins Bold"/>
              </a:rPr>
              <a:t>Persentase</a:t>
            </a:r>
            <a:r>
              <a:rPr lang="en-US" sz="3500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Poppins Bold"/>
              </a:rPr>
              <a:t>Imunisasi</a:t>
            </a:r>
            <a:r>
              <a:rPr lang="en-US" sz="3500" dirty="0">
                <a:solidFill>
                  <a:srgbClr val="000000"/>
                </a:solidFill>
                <a:latin typeface="Poppins Bold"/>
              </a:rPr>
              <a:t> Campak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38B2EE-708E-8017-1B86-2164AB333E09}"/>
              </a:ext>
            </a:extLst>
          </p:cNvPr>
          <p:cNvSpPr txBox="1"/>
          <p:nvPr/>
        </p:nvSpPr>
        <p:spPr>
          <a:xfrm>
            <a:off x="10744200" y="4000500"/>
            <a:ext cx="7369629" cy="7120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it-IT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Persebaran persentase imunisasi campak  pada balita di Kabupaten Tuban sudah merata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Rata-rata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persentase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imunisasi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campak di tiap desa adalah  21.86%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Desa dengan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persentase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imunisasi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campak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tertinggi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adalah Desa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Sumurgung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(89.74%)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Tidak semua desa dengan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nilai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persentase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imunisasi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campak yang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tinggi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memiliki prevalensi stunting yang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rendah</a:t>
            </a:r>
            <a:endParaRPr lang="en-US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sv-SE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ID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p:pic>
        <p:nvPicPr>
          <p:cNvPr id="11" name="Picture 10" descr="A map of a country&#10;&#10;Description automatically generated">
            <a:extLst>
              <a:ext uri="{FF2B5EF4-FFF2-40B4-BE49-F238E27FC236}">
                <a16:creationId xmlns:a16="http://schemas.microsoft.com/office/drawing/2014/main" id="{7F7B8E56-E31B-28E3-454D-98DD565CFC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6" y="3290894"/>
            <a:ext cx="10675774" cy="6246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127843"/>
      </p:ext>
    </p:extLst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Pola Hubungan Variabel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FC3A9E9-2E98-1A5F-28AD-EE8A7408B355}"/>
              </a:ext>
            </a:extLst>
          </p:cNvPr>
          <p:cNvSpPr txBox="1"/>
          <p:nvPr/>
        </p:nvSpPr>
        <p:spPr>
          <a:xfrm>
            <a:off x="2590800" y="2064476"/>
            <a:ext cx="11353800" cy="77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500" dirty="0">
                <a:solidFill>
                  <a:srgbClr val="000000"/>
                </a:solidFill>
                <a:latin typeface="Poppins Bold"/>
              </a:rPr>
              <a:t>Korelasi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B4EB709-ABAF-F407-5683-319E04D9C6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3161544"/>
                  </p:ext>
                </p:extLst>
              </p:nvPr>
            </p:nvGraphicFramePr>
            <p:xfrm>
              <a:off x="1219200" y="3249747"/>
              <a:ext cx="9448801" cy="566804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181954">
                      <a:extLst>
                        <a:ext uri="{9D8B030D-6E8A-4147-A177-3AD203B41FA5}">
                          <a16:colId xmlns:a16="http://schemas.microsoft.com/office/drawing/2014/main" val="1552197218"/>
                        </a:ext>
                      </a:extLst>
                    </a:gridCol>
                    <a:gridCol w="1382819">
                      <a:extLst>
                        <a:ext uri="{9D8B030D-6E8A-4147-A177-3AD203B41FA5}">
                          <a16:colId xmlns:a16="http://schemas.microsoft.com/office/drawing/2014/main" val="4198654009"/>
                        </a:ext>
                      </a:extLst>
                    </a:gridCol>
                    <a:gridCol w="1285803">
                      <a:extLst>
                        <a:ext uri="{9D8B030D-6E8A-4147-A177-3AD203B41FA5}">
                          <a16:colId xmlns:a16="http://schemas.microsoft.com/office/drawing/2014/main" val="3450613423"/>
                        </a:ext>
                      </a:extLst>
                    </a:gridCol>
                    <a:gridCol w="1391016">
                      <a:extLst>
                        <a:ext uri="{9D8B030D-6E8A-4147-A177-3AD203B41FA5}">
                          <a16:colId xmlns:a16="http://schemas.microsoft.com/office/drawing/2014/main" val="2438685667"/>
                        </a:ext>
                      </a:extLst>
                    </a:gridCol>
                    <a:gridCol w="1412879">
                      <a:extLst>
                        <a:ext uri="{9D8B030D-6E8A-4147-A177-3AD203B41FA5}">
                          <a16:colId xmlns:a16="http://schemas.microsoft.com/office/drawing/2014/main" val="1623710294"/>
                        </a:ext>
                      </a:extLst>
                    </a:gridCol>
                    <a:gridCol w="1449773">
                      <a:extLst>
                        <a:ext uri="{9D8B030D-6E8A-4147-A177-3AD203B41FA5}">
                          <a16:colId xmlns:a16="http://schemas.microsoft.com/office/drawing/2014/main" val="3160090751"/>
                        </a:ext>
                      </a:extLst>
                    </a:gridCol>
                    <a:gridCol w="1344557">
                      <a:extLst>
                        <a:ext uri="{9D8B030D-6E8A-4147-A177-3AD203B41FA5}">
                          <a16:colId xmlns:a16="http://schemas.microsoft.com/office/drawing/2014/main" val="3336301462"/>
                        </a:ext>
                      </a:extLst>
                    </a:gridCol>
                  </a:tblGrid>
                  <a:tr h="439173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Y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extLst>
                      <a:ext uri="{0D108BD9-81ED-4DB2-BD59-A6C34878D82A}">
                        <a16:rowId xmlns:a16="http://schemas.microsoft.com/office/drawing/2014/main" val="1199532067"/>
                      </a:ext>
                    </a:extLst>
                  </a:tr>
                  <a:tr h="871479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0.082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i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0.137</a:t>
                          </a:r>
                          <a:endParaRPr lang="en-ID" sz="2000" b="1" i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extLst>
                      <a:ext uri="{0D108BD9-81ED-4DB2-BD59-A6C34878D82A}">
                        <a16:rowId xmlns:a16="http://schemas.microsoft.com/office/drawing/2014/main" val="4151999571"/>
                      </a:ext>
                    </a:extLst>
                  </a:tr>
                  <a:tr h="871479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-0.084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i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0.129</a:t>
                          </a:r>
                          <a:endParaRPr lang="en-ID" sz="2000" b="1" i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0.005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0.925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extLst>
                      <a:ext uri="{0D108BD9-81ED-4DB2-BD59-A6C34878D82A}">
                        <a16:rowId xmlns:a16="http://schemas.microsoft.com/office/drawing/2014/main" val="1019031596"/>
                      </a:ext>
                    </a:extLst>
                  </a:tr>
                  <a:tr h="871479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0.061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0.273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0.042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0.444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0.062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0.264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extLst>
                      <a:ext uri="{0D108BD9-81ED-4DB2-BD59-A6C34878D82A}">
                        <a16:rowId xmlns:a16="http://schemas.microsoft.com/office/drawing/2014/main" val="3788313943"/>
                      </a:ext>
                    </a:extLst>
                  </a:tr>
                  <a:tr h="871479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-0.069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0.211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0.102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0.064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-0.128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0.020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0.026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0.641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extLst>
                      <a:ext uri="{0D108BD9-81ED-4DB2-BD59-A6C34878D82A}">
                        <a16:rowId xmlns:a16="http://schemas.microsoft.com/office/drawing/2014/main" val="145917849"/>
                      </a:ext>
                    </a:extLst>
                  </a:tr>
                  <a:tr h="871479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-0.029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0.602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-0.014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0.805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-0.053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0.343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-0.007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0.898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0.683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0.000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extLst>
                      <a:ext uri="{0D108BD9-81ED-4DB2-BD59-A6C34878D82A}">
                        <a16:rowId xmlns:a16="http://schemas.microsoft.com/office/drawing/2014/main" val="2231786669"/>
                      </a:ext>
                    </a:extLst>
                  </a:tr>
                  <a:tr h="871479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-0.079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0.155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-0.001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0.981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-0.062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0.262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-0.018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0.744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0.608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0.000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0.723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0.000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extLst>
                      <a:ext uri="{0D108BD9-81ED-4DB2-BD59-A6C34878D82A}">
                        <a16:rowId xmlns:a16="http://schemas.microsoft.com/office/drawing/2014/main" val="42319982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B4EB709-ABAF-F407-5683-319E04D9C6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3161544"/>
                  </p:ext>
                </p:extLst>
              </p:nvPr>
            </p:nvGraphicFramePr>
            <p:xfrm>
              <a:off x="1219200" y="3249747"/>
              <a:ext cx="9448801" cy="566804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181954">
                      <a:extLst>
                        <a:ext uri="{9D8B030D-6E8A-4147-A177-3AD203B41FA5}">
                          <a16:colId xmlns:a16="http://schemas.microsoft.com/office/drawing/2014/main" val="1552197218"/>
                        </a:ext>
                      </a:extLst>
                    </a:gridCol>
                    <a:gridCol w="1382819">
                      <a:extLst>
                        <a:ext uri="{9D8B030D-6E8A-4147-A177-3AD203B41FA5}">
                          <a16:colId xmlns:a16="http://schemas.microsoft.com/office/drawing/2014/main" val="4198654009"/>
                        </a:ext>
                      </a:extLst>
                    </a:gridCol>
                    <a:gridCol w="1285803">
                      <a:extLst>
                        <a:ext uri="{9D8B030D-6E8A-4147-A177-3AD203B41FA5}">
                          <a16:colId xmlns:a16="http://schemas.microsoft.com/office/drawing/2014/main" val="3450613423"/>
                        </a:ext>
                      </a:extLst>
                    </a:gridCol>
                    <a:gridCol w="1391016">
                      <a:extLst>
                        <a:ext uri="{9D8B030D-6E8A-4147-A177-3AD203B41FA5}">
                          <a16:colId xmlns:a16="http://schemas.microsoft.com/office/drawing/2014/main" val="2438685667"/>
                        </a:ext>
                      </a:extLst>
                    </a:gridCol>
                    <a:gridCol w="1412879">
                      <a:extLst>
                        <a:ext uri="{9D8B030D-6E8A-4147-A177-3AD203B41FA5}">
                          <a16:colId xmlns:a16="http://schemas.microsoft.com/office/drawing/2014/main" val="1623710294"/>
                        </a:ext>
                      </a:extLst>
                    </a:gridCol>
                    <a:gridCol w="1449773">
                      <a:extLst>
                        <a:ext uri="{9D8B030D-6E8A-4147-A177-3AD203B41FA5}">
                          <a16:colId xmlns:a16="http://schemas.microsoft.com/office/drawing/2014/main" val="3160090751"/>
                        </a:ext>
                      </a:extLst>
                    </a:gridCol>
                    <a:gridCol w="1344557">
                      <a:extLst>
                        <a:ext uri="{9D8B030D-6E8A-4147-A177-3AD203B41FA5}">
                          <a16:colId xmlns:a16="http://schemas.microsoft.com/office/drawing/2014/main" val="3336301462"/>
                        </a:ext>
                      </a:extLst>
                    </a:gridCol>
                  </a:tblGrid>
                  <a:tr h="439173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Y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582" marR="60582" marT="0" marB="0">
                        <a:blipFill>
                          <a:blip r:embed="rId10"/>
                          <a:stretch>
                            <a:fillRect l="-199526" t="-15278" r="-436019" b="-11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582" marR="60582" marT="0" marB="0">
                        <a:blipFill>
                          <a:blip r:embed="rId10"/>
                          <a:stretch>
                            <a:fillRect l="-277193" t="-15278" r="-303509" b="-11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582" marR="60582" marT="0" marB="0">
                        <a:blipFill>
                          <a:blip r:embed="rId10"/>
                          <a:stretch>
                            <a:fillRect l="-370690" t="-15278" r="-198276" b="-11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582" marR="60582" marT="0" marB="0">
                        <a:blipFill>
                          <a:blip r:embed="rId10"/>
                          <a:stretch>
                            <a:fillRect l="-458824" t="-15278" r="-93277" b="-11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582" marR="60582" marT="0" marB="0">
                        <a:blipFill>
                          <a:blip r:embed="rId10"/>
                          <a:stretch>
                            <a:fillRect l="-601810" t="-15278" r="-452" b="-119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9532067"/>
                      </a:ext>
                    </a:extLst>
                  </a:tr>
                  <a:tr h="8714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582" marR="60582" marT="0" marB="0">
                        <a:blipFill>
                          <a:blip r:embed="rId10"/>
                          <a:stretch>
                            <a:fillRect t="-58042" r="-700000" b="-502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0.082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i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0.137</a:t>
                          </a:r>
                          <a:endParaRPr lang="en-ID" sz="2000" b="1" i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extLst>
                      <a:ext uri="{0D108BD9-81ED-4DB2-BD59-A6C34878D82A}">
                        <a16:rowId xmlns:a16="http://schemas.microsoft.com/office/drawing/2014/main" val="4151999571"/>
                      </a:ext>
                    </a:extLst>
                  </a:tr>
                  <a:tr h="8714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582" marR="60582" marT="0" marB="0">
                        <a:blipFill>
                          <a:blip r:embed="rId10"/>
                          <a:stretch>
                            <a:fillRect t="-158042" r="-700000" b="-402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-0.084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i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0.129</a:t>
                          </a:r>
                          <a:endParaRPr lang="en-ID" sz="2000" b="1" i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0.005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0.925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extLst>
                      <a:ext uri="{0D108BD9-81ED-4DB2-BD59-A6C34878D82A}">
                        <a16:rowId xmlns:a16="http://schemas.microsoft.com/office/drawing/2014/main" val="1019031596"/>
                      </a:ext>
                    </a:extLst>
                  </a:tr>
                  <a:tr h="8714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582" marR="60582" marT="0" marB="0">
                        <a:blipFill>
                          <a:blip r:embed="rId10"/>
                          <a:stretch>
                            <a:fillRect t="-258042" r="-700000" b="-302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0.061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0.273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0.042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0.444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0.062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0.264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extLst>
                      <a:ext uri="{0D108BD9-81ED-4DB2-BD59-A6C34878D82A}">
                        <a16:rowId xmlns:a16="http://schemas.microsoft.com/office/drawing/2014/main" val="3788313943"/>
                      </a:ext>
                    </a:extLst>
                  </a:tr>
                  <a:tr h="8714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582" marR="60582" marT="0" marB="0">
                        <a:blipFill>
                          <a:blip r:embed="rId10"/>
                          <a:stretch>
                            <a:fillRect t="-358042" r="-700000" b="-202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-0.069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0.211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0.102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0.064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-0.128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0.020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0.026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0.641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extLst>
                      <a:ext uri="{0D108BD9-81ED-4DB2-BD59-A6C34878D82A}">
                        <a16:rowId xmlns:a16="http://schemas.microsoft.com/office/drawing/2014/main" val="145917849"/>
                      </a:ext>
                    </a:extLst>
                  </a:tr>
                  <a:tr h="8714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582" marR="60582" marT="0" marB="0">
                        <a:blipFill>
                          <a:blip r:embed="rId10"/>
                          <a:stretch>
                            <a:fillRect t="-458042" r="-700000" b="-102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-0.029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0.602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-0.014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0.805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-0.053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0.343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-0.007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0.898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0.683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0.000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extLst>
                      <a:ext uri="{0D108BD9-81ED-4DB2-BD59-A6C34878D82A}">
                        <a16:rowId xmlns:a16="http://schemas.microsoft.com/office/drawing/2014/main" val="2231786669"/>
                      </a:ext>
                    </a:extLst>
                  </a:tr>
                  <a:tr h="8714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582" marR="60582" marT="0" marB="0">
                        <a:blipFill>
                          <a:blip r:embed="rId10"/>
                          <a:stretch>
                            <a:fillRect t="-558042" r="-700000" b="-2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-0.079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0.155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-0.001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0.981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-0.062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0.262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-0.018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0.744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0.608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0.000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0.723</a:t>
                          </a:r>
                        </a:p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0.000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0582" marR="60582" marT="0" marB="0"/>
                    </a:tc>
                    <a:extLst>
                      <a:ext uri="{0D108BD9-81ED-4DB2-BD59-A6C34878D82A}">
                        <a16:rowId xmlns:a16="http://schemas.microsoft.com/office/drawing/2014/main" val="42319982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A674F8F-9C37-5683-885F-CC5454168DD9}"/>
              </a:ext>
            </a:extLst>
          </p:cNvPr>
          <p:cNvSpPr txBox="1"/>
          <p:nvPr/>
        </p:nvSpPr>
        <p:spPr>
          <a:xfrm>
            <a:off x="-2743200" y="9021714"/>
            <a:ext cx="13264242" cy="375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555" marR="33655" indent="252095" algn="ctr">
              <a:lnSpc>
                <a:spcPct val="105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Keterangan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: Nilai yang </a:t>
            </a:r>
            <a:r>
              <a:rPr lang="en-US" sz="18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bercetak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tebal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adalah </a:t>
            </a:r>
            <a:r>
              <a:rPr lang="en-US" sz="1800" i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p-value</a:t>
            </a:r>
            <a:endParaRPr lang="en-ID" sz="28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9B6B6D-F4D2-BCAE-C09F-18A0854330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72800" y="3266076"/>
            <a:ext cx="7090079" cy="47259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5154333"/>
      </p:ext>
    </p:extLst>
  </p:cSld>
  <p:clrMapOvr>
    <a:masterClrMapping/>
  </p:clrMapOvr>
  <p:transition spd="med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6F34C0-3F43-5B13-FF9A-B2E622240A7B}"/>
              </a:ext>
            </a:extLst>
          </p:cNvPr>
          <p:cNvSpPr/>
          <p:nvPr/>
        </p:nvSpPr>
        <p:spPr>
          <a:xfrm>
            <a:off x="8588829" y="4640800"/>
            <a:ext cx="8305800" cy="87011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Pemodelan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Regresi Linier 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FC3A9E9-2E98-1A5F-28AD-EE8A7408B355}"/>
              </a:ext>
            </a:extLst>
          </p:cNvPr>
          <p:cNvSpPr txBox="1"/>
          <p:nvPr/>
        </p:nvSpPr>
        <p:spPr>
          <a:xfrm>
            <a:off x="2590800" y="2064476"/>
            <a:ext cx="11353800" cy="77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500" dirty="0" err="1">
                <a:solidFill>
                  <a:srgbClr val="000000"/>
                </a:solidFill>
                <a:latin typeface="Poppins Bold"/>
              </a:rPr>
              <a:t>Multikolinearitas</a:t>
            </a:r>
            <a:endParaRPr lang="en-US" sz="3500" dirty="0">
              <a:solidFill>
                <a:srgbClr val="000000"/>
              </a:solidFill>
              <a:latin typeface="Poppins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125B1E5-2CD1-66F7-9866-370B68936E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8011545"/>
                  </p:ext>
                </p:extLst>
              </p:nvPr>
            </p:nvGraphicFramePr>
            <p:xfrm>
              <a:off x="2569029" y="3188886"/>
              <a:ext cx="5562600" cy="3909228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2417638">
                      <a:extLst>
                        <a:ext uri="{9D8B030D-6E8A-4147-A177-3AD203B41FA5}">
                          <a16:colId xmlns:a16="http://schemas.microsoft.com/office/drawing/2014/main" val="983220738"/>
                        </a:ext>
                      </a:extLst>
                    </a:gridCol>
                    <a:gridCol w="3144962">
                      <a:extLst>
                        <a:ext uri="{9D8B030D-6E8A-4147-A177-3AD203B41FA5}">
                          <a16:colId xmlns:a16="http://schemas.microsoft.com/office/drawing/2014/main" val="4110233561"/>
                        </a:ext>
                      </a:extLst>
                    </a:gridCol>
                  </a:tblGrid>
                  <a:tr h="759755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Variabel</a:t>
                          </a:r>
                          <a:endParaRPr lang="en-ID" sz="3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VIF</a:t>
                          </a:r>
                          <a:endParaRPr lang="en-ID" sz="3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36330708"/>
                      </a:ext>
                    </a:extLst>
                  </a:tr>
                  <a:tr h="384924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3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D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3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1.026</a:t>
                          </a:r>
                          <a:endParaRPr lang="en-ID" sz="3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24970787"/>
                      </a:ext>
                    </a:extLst>
                  </a:tr>
                  <a:tr h="427162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3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D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3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1.024</a:t>
                          </a:r>
                          <a:endParaRPr lang="en-ID" sz="3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58791656"/>
                      </a:ext>
                    </a:extLst>
                  </a:tr>
                  <a:tr h="384924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3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D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D" sz="32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36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1.008</a:t>
                          </a:r>
                          <a:endParaRPr lang="en-ID" sz="3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7175609"/>
                      </a:ext>
                    </a:extLst>
                  </a:tr>
                  <a:tr h="384924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3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D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3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2.058</a:t>
                          </a:r>
                          <a:endParaRPr lang="en-ID" sz="3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99468189"/>
                      </a:ext>
                    </a:extLst>
                  </a:tr>
                  <a:tr h="384924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3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D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3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2.630</a:t>
                          </a:r>
                          <a:endParaRPr lang="en-ID" sz="3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56888997"/>
                      </a:ext>
                    </a:extLst>
                  </a:tr>
                  <a:tr h="574366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ID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36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2.208</a:t>
                          </a:r>
                          <a:endParaRPr lang="en-ID" sz="36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824932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125B1E5-2CD1-66F7-9866-370B68936E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8011545"/>
                  </p:ext>
                </p:extLst>
              </p:nvPr>
            </p:nvGraphicFramePr>
            <p:xfrm>
              <a:off x="2569029" y="3188886"/>
              <a:ext cx="5562600" cy="3909228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2417638">
                      <a:extLst>
                        <a:ext uri="{9D8B030D-6E8A-4147-A177-3AD203B41FA5}">
                          <a16:colId xmlns:a16="http://schemas.microsoft.com/office/drawing/2014/main" val="983220738"/>
                        </a:ext>
                      </a:extLst>
                    </a:gridCol>
                    <a:gridCol w="3144962">
                      <a:extLst>
                        <a:ext uri="{9D8B030D-6E8A-4147-A177-3AD203B41FA5}">
                          <a16:colId xmlns:a16="http://schemas.microsoft.com/office/drawing/2014/main" val="4110233561"/>
                        </a:ext>
                      </a:extLst>
                    </a:gridCol>
                  </a:tblGrid>
                  <a:tr h="759755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Variabel</a:t>
                          </a:r>
                          <a:endParaRPr lang="en-ID" sz="3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VIF</a:t>
                          </a:r>
                          <a:endParaRPr lang="en-ID" sz="3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36330708"/>
                      </a:ext>
                    </a:extLst>
                  </a:tr>
                  <a:tr h="5052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0"/>
                          <a:stretch>
                            <a:fillRect t="-172289" r="-130227" b="-5469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1.026</a:t>
                          </a:r>
                          <a:endParaRPr lang="en-ID" sz="3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24970787"/>
                      </a:ext>
                    </a:extLst>
                  </a:tr>
                  <a:tr h="5052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0"/>
                          <a:stretch>
                            <a:fillRect t="-272289" r="-130227" b="-4469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1.024</a:t>
                          </a:r>
                          <a:endParaRPr lang="en-ID" sz="3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58791656"/>
                      </a:ext>
                    </a:extLst>
                  </a:tr>
                  <a:tr h="5052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0"/>
                          <a:stretch>
                            <a:fillRect t="-372289" r="-130227" b="-3469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1.008</a:t>
                          </a:r>
                          <a:endParaRPr lang="en-ID" sz="3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7175609"/>
                      </a:ext>
                    </a:extLst>
                  </a:tr>
                  <a:tr h="5052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0"/>
                          <a:stretch>
                            <a:fillRect t="-472289" r="-130227" b="-2469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2.058</a:t>
                          </a:r>
                          <a:endParaRPr lang="en-ID" sz="3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99468189"/>
                      </a:ext>
                    </a:extLst>
                  </a:tr>
                  <a:tr h="5052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0"/>
                          <a:stretch>
                            <a:fillRect t="-572289" r="-130227" b="-1469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2.630</a:t>
                          </a:r>
                          <a:endParaRPr lang="en-ID" sz="36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56888997"/>
                      </a:ext>
                    </a:extLst>
                  </a:tr>
                  <a:tr h="6234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0"/>
                          <a:stretch>
                            <a:fillRect t="-547059" r="-130227" b="-196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2.208</a:t>
                          </a:r>
                          <a:endParaRPr lang="en-ID" sz="36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824932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B8AC490-ED54-CA4C-5DAE-C1EC0F960DF6}"/>
              </a:ext>
            </a:extLst>
          </p:cNvPr>
          <p:cNvSpPr txBox="1"/>
          <p:nvPr/>
        </p:nvSpPr>
        <p:spPr>
          <a:xfrm>
            <a:off x="8131629" y="4640800"/>
            <a:ext cx="8763000" cy="87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it-IT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Seluruh variabel independen dalam penelitian ini telah memenuhi asumsi non multikolinearitas.</a:t>
            </a:r>
          </a:p>
        </p:txBody>
      </p:sp>
    </p:spTree>
    <p:extLst>
      <p:ext uri="{BB962C8B-B14F-4D97-AF65-F5344CB8AC3E}">
        <p14:creationId xmlns:p14="http://schemas.microsoft.com/office/powerpoint/2010/main" val="982011294"/>
      </p:ext>
    </p:extLst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Pemodelan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Regresi Linier 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FC3A9E9-2E98-1A5F-28AD-EE8A7408B355}"/>
              </a:ext>
            </a:extLst>
          </p:cNvPr>
          <p:cNvSpPr txBox="1"/>
          <p:nvPr/>
        </p:nvSpPr>
        <p:spPr>
          <a:xfrm>
            <a:off x="2590800" y="2064476"/>
            <a:ext cx="11353800" cy="77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500" dirty="0">
                <a:solidFill>
                  <a:srgbClr val="000000"/>
                </a:solidFill>
                <a:latin typeface="Poppins Bold"/>
              </a:rPr>
              <a:t>Uji Serentak dan </a:t>
            </a:r>
            <a:r>
              <a:rPr lang="en-US" sz="3500" dirty="0" err="1">
                <a:solidFill>
                  <a:srgbClr val="000000"/>
                </a:solidFill>
                <a:latin typeface="Poppins Bold"/>
              </a:rPr>
              <a:t>Parsial</a:t>
            </a:r>
            <a:endParaRPr lang="en-US" sz="3500" dirty="0">
              <a:solidFill>
                <a:srgbClr val="000000"/>
              </a:solidFill>
              <a:latin typeface="Poppins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990E720-4CD2-DF78-2E69-75DB1337D9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545297"/>
                  </p:ext>
                </p:extLst>
              </p:nvPr>
            </p:nvGraphicFramePr>
            <p:xfrm>
              <a:off x="2623456" y="2933700"/>
              <a:ext cx="8577943" cy="2659045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556156">
                      <a:extLst>
                        <a:ext uri="{9D8B030D-6E8A-4147-A177-3AD203B41FA5}">
                          <a16:colId xmlns:a16="http://schemas.microsoft.com/office/drawing/2014/main" val="3316090283"/>
                        </a:ext>
                      </a:extLst>
                    </a:gridCol>
                    <a:gridCol w="972421">
                      <a:extLst>
                        <a:ext uri="{9D8B030D-6E8A-4147-A177-3AD203B41FA5}">
                          <a16:colId xmlns:a16="http://schemas.microsoft.com/office/drawing/2014/main" val="2586226066"/>
                        </a:ext>
                      </a:extLst>
                    </a:gridCol>
                    <a:gridCol w="1588666">
                      <a:extLst>
                        <a:ext uri="{9D8B030D-6E8A-4147-A177-3AD203B41FA5}">
                          <a16:colId xmlns:a16="http://schemas.microsoft.com/office/drawing/2014/main" val="2707471635"/>
                        </a:ext>
                      </a:extLst>
                    </a:gridCol>
                    <a:gridCol w="1804916">
                      <a:extLst>
                        <a:ext uri="{9D8B030D-6E8A-4147-A177-3AD203B41FA5}">
                          <a16:colId xmlns:a16="http://schemas.microsoft.com/office/drawing/2014/main" val="3263190245"/>
                        </a:ext>
                      </a:extLst>
                    </a:gridCol>
                    <a:gridCol w="1219767">
                      <a:extLst>
                        <a:ext uri="{9D8B030D-6E8A-4147-A177-3AD203B41FA5}">
                          <a16:colId xmlns:a16="http://schemas.microsoft.com/office/drawing/2014/main" val="2468715461"/>
                        </a:ext>
                      </a:extLst>
                    </a:gridCol>
                    <a:gridCol w="1436017">
                      <a:extLst>
                        <a:ext uri="{9D8B030D-6E8A-4147-A177-3AD203B41FA5}">
                          <a16:colId xmlns:a16="http://schemas.microsoft.com/office/drawing/2014/main" val="2957045088"/>
                        </a:ext>
                      </a:extLst>
                    </a:gridCol>
                  </a:tblGrid>
                  <a:tr h="891301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Sumber</a:t>
                          </a: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Variasi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DB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Jumlah </a:t>
                          </a:r>
                          <a:r>
                            <a:rPr lang="en-US" sz="18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Kuadrat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Rata-Rata Kuadrat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𝐡𝐢𝐭𝐮𝐧𝐠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62314594"/>
                      </a:ext>
                    </a:extLst>
                  </a:tr>
                  <a:tr h="589248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Regresi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6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827.900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137.980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1.800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0.099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81637950"/>
                      </a:ext>
                    </a:extLst>
                  </a:tr>
                  <a:tr h="589248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Error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321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24667.400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76.850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88975820"/>
                      </a:ext>
                    </a:extLst>
                  </a:tr>
                  <a:tr h="589248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Total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327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25495.200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20467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990E720-4CD2-DF78-2E69-75DB1337D9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545297"/>
                  </p:ext>
                </p:extLst>
              </p:nvPr>
            </p:nvGraphicFramePr>
            <p:xfrm>
              <a:off x="2623456" y="2933700"/>
              <a:ext cx="8577943" cy="2659045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556156">
                      <a:extLst>
                        <a:ext uri="{9D8B030D-6E8A-4147-A177-3AD203B41FA5}">
                          <a16:colId xmlns:a16="http://schemas.microsoft.com/office/drawing/2014/main" val="3316090283"/>
                        </a:ext>
                      </a:extLst>
                    </a:gridCol>
                    <a:gridCol w="972421">
                      <a:extLst>
                        <a:ext uri="{9D8B030D-6E8A-4147-A177-3AD203B41FA5}">
                          <a16:colId xmlns:a16="http://schemas.microsoft.com/office/drawing/2014/main" val="2586226066"/>
                        </a:ext>
                      </a:extLst>
                    </a:gridCol>
                    <a:gridCol w="1588666">
                      <a:extLst>
                        <a:ext uri="{9D8B030D-6E8A-4147-A177-3AD203B41FA5}">
                          <a16:colId xmlns:a16="http://schemas.microsoft.com/office/drawing/2014/main" val="2707471635"/>
                        </a:ext>
                      </a:extLst>
                    </a:gridCol>
                    <a:gridCol w="1804916">
                      <a:extLst>
                        <a:ext uri="{9D8B030D-6E8A-4147-A177-3AD203B41FA5}">
                          <a16:colId xmlns:a16="http://schemas.microsoft.com/office/drawing/2014/main" val="3263190245"/>
                        </a:ext>
                      </a:extLst>
                    </a:gridCol>
                    <a:gridCol w="1219767">
                      <a:extLst>
                        <a:ext uri="{9D8B030D-6E8A-4147-A177-3AD203B41FA5}">
                          <a16:colId xmlns:a16="http://schemas.microsoft.com/office/drawing/2014/main" val="2468715461"/>
                        </a:ext>
                      </a:extLst>
                    </a:gridCol>
                    <a:gridCol w="1436017">
                      <a:extLst>
                        <a:ext uri="{9D8B030D-6E8A-4147-A177-3AD203B41FA5}">
                          <a16:colId xmlns:a16="http://schemas.microsoft.com/office/drawing/2014/main" val="2957045088"/>
                        </a:ext>
                      </a:extLst>
                    </a:gridCol>
                  </a:tblGrid>
                  <a:tr h="891301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Sumber</a:t>
                          </a: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Variasi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DB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Jumlah </a:t>
                          </a:r>
                          <a:r>
                            <a:rPr lang="en-US" sz="18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Kuadrat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Rata-Rata Kuadrat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486000" t="-685" r="-1185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62314594"/>
                      </a:ext>
                    </a:extLst>
                  </a:tr>
                  <a:tr h="589248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Regresi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6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827.900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137.980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1.800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0.099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81637950"/>
                      </a:ext>
                    </a:extLst>
                  </a:tr>
                  <a:tr h="589248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Error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321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24667.400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76.850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88975820"/>
                      </a:ext>
                    </a:extLst>
                  </a:tr>
                  <a:tr h="589248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Total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327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25495.200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204672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9502DAD7-4245-5128-D5D0-C9D5447C38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92715"/>
                  </p:ext>
                </p:extLst>
              </p:nvPr>
            </p:nvGraphicFramePr>
            <p:xfrm>
              <a:off x="2623456" y="5829300"/>
              <a:ext cx="9960429" cy="3581560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693204">
                      <a:extLst>
                        <a:ext uri="{9D8B030D-6E8A-4147-A177-3AD203B41FA5}">
                          <a16:colId xmlns:a16="http://schemas.microsoft.com/office/drawing/2014/main" val="1559765751"/>
                        </a:ext>
                      </a:extLst>
                    </a:gridCol>
                    <a:gridCol w="1709885">
                      <a:extLst>
                        <a:ext uri="{9D8B030D-6E8A-4147-A177-3AD203B41FA5}">
                          <a16:colId xmlns:a16="http://schemas.microsoft.com/office/drawing/2014/main" val="2475206985"/>
                        </a:ext>
                      </a:extLst>
                    </a:gridCol>
                    <a:gridCol w="1750200">
                      <a:extLst>
                        <a:ext uri="{9D8B030D-6E8A-4147-A177-3AD203B41FA5}">
                          <a16:colId xmlns:a16="http://schemas.microsoft.com/office/drawing/2014/main" val="2320973432"/>
                        </a:ext>
                      </a:extLst>
                    </a:gridCol>
                    <a:gridCol w="1633427">
                      <a:extLst>
                        <a:ext uri="{9D8B030D-6E8A-4147-A177-3AD203B41FA5}">
                          <a16:colId xmlns:a16="http://schemas.microsoft.com/office/drawing/2014/main" val="2026944858"/>
                        </a:ext>
                      </a:extLst>
                    </a:gridCol>
                    <a:gridCol w="1650108">
                      <a:extLst>
                        <a:ext uri="{9D8B030D-6E8A-4147-A177-3AD203B41FA5}">
                          <a16:colId xmlns:a16="http://schemas.microsoft.com/office/drawing/2014/main" val="2098946371"/>
                        </a:ext>
                      </a:extLst>
                    </a:gridCol>
                    <a:gridCol w="1523605">
                      <a:extLst>
                        <a:ext uri="{9D8B030D-6E8A-4147-A177-3AD203B41FA5}">
                          <a16:colId xmlns:a16="http://schemas.microsoft.com/office/drawing/2014/main" val="2130889317"/>
                        </a:ext>
                      </a:extLst>
                    </a:gridCol>
                  </a:tblGrid>
                  <a:tr h="447695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Parameter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Coef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SE </a:t>
                          </a:r>
                          <a:r>
                            <a:rPr lang="en-ID" sz="18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Coef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</m:e>
                                  <m:sub>
                                    <m:r>
                                      <a:rPr lang="en-ID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𝐡𝐢𝐭𝐮𝐧𝐠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VIF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30225524"/>
                      </a:ext>
                    </a:extLst>
                  </a:tr>
                  <a:tr h="44769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Constant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11.569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2.548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4.540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26536286"/>
                      </a:ext>
                    </a:extLst>
                  </a:tr>
                  <a:tr h="44769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0.154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0.092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1.670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0.096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1.026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9711812"/>
                      </a:ext>
                    </a:extLst>
                  </a:tr>
                  <a:tr h="44769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-0.027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0.015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-1.854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0.065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1.024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0021018"/>
                      </a:ext>
                    </a:extLst>
                  </a:tr>
                  <a:tr h="44769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0.026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0.022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1.180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0.239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1.008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42743342"/>
                      </a:ext>
                    </a:extLst>
                  </a:tr>
                  <a:tr h="44769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-0.121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0.085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-1.425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0.155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2.058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84966084"/>
                      </a:ext>
                    </a:extLst>
                  </a:tr>
                  <a:tr h="44769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0.111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0.086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1.300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0.195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2.630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65599177"/>
                      </a:ext>
                    </a:extLst>
                  </a:tr>
                  <a:tr h="44769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-0.102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0.084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-1.217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0.224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2.208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012957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9502DAD7-4245-5128-D5D0-C9D5447C38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92715"/>
                  </p:ext>
                </p:extLst>
              </p:nvPr>
            </p:nvGraphicFramePr>
            <p:xfrm>
              <a:off x="2623456" y="5829300"/>
              <a:ext cx="9960429" cy="3581560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693204">
                      <a:extLst>
                        <a:ext uri="{9D8B030D-6E8A-4147-A177-3AD203B41FA5}">
                          <a16:colId xmlns:a16="http://schemas.microsoft.com/office/drawing/2014/main" val="1559765751"/>
                        </a:ext>
                      </a:extLst>
                    </a:gridCol>
                    <a:gridCol w="1709885">
                      <a:extLst>
                        <a:ext uri="{9D8B030D-6E8A-4147-A177-3AD203B41FA5}">
                          <a16:colId xmlns:a16="http://schemas.microsoft.com/office/drawing/2014/main" val="2475206985"/>
                        </a:ext>
                      </a:extLst>
                    </a:gridCol>
                    <a:gridCol w="1750200">
                      <a:extLst>
                        <a:ext uri="{9D8B030D-6E8A-4147-A177-3AD203B41FA5}">
                          <a16:colId xmlns:a16="http://schemas.microsoft.com/office/drawing/2014/main" val="2320973432"/>
                        </a:ext>
                      </a:extLst>
                    </a:gridCol>
                    <a:gridCol w="1633427">
                      <a:extLst>
                        <a:ext uri="{9D8B030D-6E8A-4147-A177-3AD203B41FA5}">
                          <a16:colId xmlns:a16="http://schemas.microsoft.com/office/drawing/2014/main" val="2026944858"/>
                        </a:ext>
                      </a:extLst>
                    </a:gridCol>
                    <a:gridCol w="1650108">
                      <a:extLst>
                        <a:ext uri="{9D8B030D-6E8A-4147-A177-3AD203B41FA5}">
                          <a16:colId xmlns:a16="http://schemas.microsoft.com/office/drawing/2014/main" val="2098946371"/>
                        </a:ext>
                      </a:extLst>
                    </a:gridCol>
                    <a:gridCol w="1523605">
                      <a:extLst>
                        <a:ext uri="{9D8B030D-6E8A-4147-A177-3AD203B41FA5}">
                          <a16:colId xmlns:a16="http://schemas.microsoft.com/office/drawing/2014/main" val="2130889317"/>
                        </a:ext>
                      </a:extLst>
                    </a:gridCol>
                  </a:tblGrid>
                  <a:tr h="447695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Parameter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Coef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SE </a:t>
                          </a:r>
                          <a:r>
                            <a:rPr lang="en-ID" sz="18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Coef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1"/>
                          <a:stretch>
                            <a:fillRect l="-315672" t="-16216" r="-194776" b="-6959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VIF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30225524"/>
                      </a:ext>
                    </a:extLst>
                  </a:tr>
                  <a:tr h="44769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Constant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11.569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2.548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4.540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26536286"/>
                      </a:ext>
                    </a:extLst>
                  </a:tr>
                  <a:tr h="4476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1"/>
                          <a:stretch>
                            <a:fillRect t="-214865" r="-488489" b="-4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0.154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0.092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1.670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0.096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1.026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19711812"/>
                      </a:ext>
                    </a:extLst>
                  </a:tr>
                  <a:tr h="4476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1"/>
                          <a:stretch>
                            <a:fillRect t="-319178" r="-488489" b="-4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-0.027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0.015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-1.854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0.065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1.024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0021018"/>
                      </a:ext>
                    </a:extLst>
                  </a:tr>
                  <a:tr h="4476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1"/>
                          <a:stretch>
                            <a:fillRect t="-413514" r="-488489" b="-29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0.026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0.022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1.180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0.239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1.008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42743342"/>
                      </a:ext>
                    </a:extLst>
                  </a:tr>
                  <a:tr h="4476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1"/>
                          <a:stretch>
                            <a:fillRect t="-520548" r="-488489" b="-2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-0.121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0.085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-1.425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0.155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2.058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84966084"/>
                      </a:ext>
                    </a:extLst>
                  </a:tr>
                  <a:tr h="4476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1"/>
                          <a:stretch>
                            <a:fillRect t="-612162" r="-48848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0.111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0.086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1.300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0.195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2.630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65599177"/>
                      </a:ext>
                    </a:extLst>
                  </a:tr>
                  <a:tr h="4476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1"/>
                          <a:stretch>
                            <a:fillRect t="-721918" r="-488489" b="-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-0.102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0.084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-1.217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0.224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2.208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012957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27DB3EC-7FC9-0E5D-289C-1156B238D9C1}"/>
              </a:ext>
            </a:extLst>
          </p:cNvPr>
          <p:cNvSpPr txBox="1"/>
          <p:nvPr/>
        </p:nvSpPr>
        <p:spPr>
          <a:xfrm>
            <a:off x="1635579" y="9423682"/>
            <a:ext cx="10948306" cy="665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2175" marR="33655" indent="-11113">
              <a:lnSpc>
                <a:spcPct val="105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Keterangan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: Nilai yang </a:t>
            </a:r>
            <a:r>
              <a:rPr lang="en-US" sz="18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bercetak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tebal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adalah </a:t>
            </a:r>
            <a:r>
              <a:rPr lang="en-US" sz="1800" i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p-value 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yang signifikan dengan </a:t>
            </a:r>
            <a:r>
              <a:rPr lang="en-US" sz="1800" i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alpha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10%</a:t>
            </a:r>
            <a:endParaRPr lang="en-ID" sz="28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68845"/>
      </p:ext>
    </p:extLst>
  </p:cSld>
  <p:clrMapOvr>
    <a:masterClrMapping/>
  </p:clrMapOvr>
  <p:transition spd="med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D1BAC47-4325-0919-40B4-A36A5E9E2A24}"/>
              </a:ext>
            </a:extLst>
          </p:cNvPr>
          <p:cNvSpPr/>
          <p:nvPr/>
        </p:nvSpPr>
        <p:spPr>
          <a:xfrm>
            <a:off x="2532351" y="7945781"/>
            <a:ext cx="15109190" cy="18508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816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Pemodelan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Regresi Linier 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FC3A9E9-2E98-1A5F-28AD-EE8A7408B355}"/>
              </a:ext>
            </a:extLst>
          </p:cNvPr>
          <p:cNvSpPr txBox="1"/>
          <p:nvPr/>
        </p:nvSpPr>
        <p:spPr>
          <a:xfrm>
            <a:off x="2532351" y="1958371"/>
            <a:ext cx="12954000" cy="73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2800" dirty="0" err="1">
                <a:solidFill>
                  <a:srgbClr val="000000"/>
                </a:solidFill>
                <a:latin typeface="Poppins Bold"/>
              </a:rPr>
              <a:t>Pemeriksaan</a:t>
            </a:r>
            <a:r>
              <a:rPr lang="en-US" sz="2800" dirty="0">
                <a:solidFill>
                  <a:srgbClr val="000000"/>
                </a:solidFill>
                <a:latin typeface="Poppins Bold"/>
              </a:rPr>
              <a:t> Asumsi  IIDN (</a:t>
            </a:r>
            <a:r>
              <a:rPr lang="en-US" sz="2800" dirty="0" err="1">
                <a:solidFill>
                  <a:srgbClr val="000000"/>
                </a:solidFill>
                <a:latin typeface="Poppins Bold"/>
              </a:rPr>
              <a:t>Identik</a:t>
            </a:r>
            <a:r>
              <a:rPr lang="en-US" sz="2800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 Bold"/>
              </a:rPr>
              <a:t>Independen</a:t>
            </a:r>
            <a:r>
              <a:rPr lang="en-US" sz="2800" dirty="0">
                <a:solidFill>
                  <a:srgbClr val="000000"/>
                </a:solidFill>
                <a:latin typeface="Poppins Bold"/>
              </a:rPr>
              <a:t>, Distribusi Normal)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134DF1-868B-2834-F6DE-2B721C41D5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6943450"/>
                  </p:ext>
                </p:extLst>
              </p:nvPr>
            </p:nvGraphicFramePr>
            <p:xfrm>
              <a:off x="2642357" y="3289980"/>
              <a:ext cx="8088947" cy="78493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594475">
                      <a:extLst>
                        <a:ext uri="{9D8B030D-6E8A-4147-A177-3AD203B41FA5}">
                          <a16:colId xmlns:a16="http://schemas.microsoft.com/office/drawing/2014/main" val="1389210850"/>
                        </a:ext>
                      </a:extLst>
                    </a:gridCol>
                    <a:gridCol w="2074158">
                      <a:extLst>
                        <a:ext uri="{9D8B030D-6E8A-4147-A177-3AD203B41FA5}">
                          <a16:colId xmlns:a16="http://schemas.microsoft.com/office/drawing/2014/main" val="3371425888"/>
                        </a:ext>
                      </a:extLst>
                    </a:gridCol>
                    <a:gridCol w="2074158">
                      <a:extLst>
                        <a:ext uri="{9D8B030D-6E8A-4147-A177-3AD203B41FA5}">
                          <a16:colId xmlns:a16="http://schemas.microsoft.com/office/drawing/2014/main" val="3828454943"/>
                        </a:ext>
                      </a:extLst>
                    </a:gridCol>
                    <a:gridCol w="2346156">
                      <a:extLst>
                        <a:ext uri="{9D8B030D-6E8A-4147-A177-3AD203B41FA5}">
                          <a16:colId xmlns:a16="http://schemas.microsoft.com/office/drawing/2014/main" val="978957100"/>
                        </a:ext>
                      </a:extLst>
                    </a:gridCol>
                  </a:tblGrid>
                  <a:tr h="469215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2000">
                                    <a:effectLst/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𝐏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𝐡𝐢𝐭𝐮𝐧𝐠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2000">
                                    <a:effectLst/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𝐏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𝐭𝐚𝐛𝐞𝐥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Kesimpulan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37873366"/>
                      </a:ext>
                    </a:extLst>
                  </a:tr>
                  <a:tr h="268551"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5.866</a:t>
                          </a:r>
                          <a:endParaRPr lang="en-ID" sz="24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10.645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0.438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Gagal</a:t>
                          </a: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Tolak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580375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134DF1-868B-2834-F6DE-2B721C41D5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6943450"/>
                  </p:ext>
                </p:extLst>
              </p:nvPr>
            </p:nvGraphicFramePr>
            <p:xfrm>
              <a:off x="2642357" y="3289980"/>
              <a:ext cx="8088947" cy="78493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594475">
                      <a:extLst>
                        <a:ext uri="{9D8B030D-6E8A-4147-A177-3AD203B41FA5}">
                          <a16:colId xmlns:a16="http://schemas.microsoft.com/office/drawing/2014/main" val="1389210850"/>
                        </a:ext>
                      </a:extLst>
                    </a:gridCol>
                    <a:gridCol w="2074158">
                      <a:extLst>
                        <a:ext uri="{9D8B030D-6E8A-4147-A177-3AD203B41FA5}">
                          <a16:colId xmlns:a16="http://schemas.microsoft.com/office/drawing/2014/main" val="3371425888"/>
                        </a:ext>
                      </a:extLst>
                    </a:gridCol>
                    <a:gridCol w="2074158">
                      <a:extLst>
                        <a:ext uri="{9D8B030D-6E8A-4147-A177-3AD203B41FA5}">
                          <a16:colId xmlns:a16="http://schemas.microsoft.com/office/drawing/2014/main" val="3828454943"/>
                        </a:ext>
                      </a:extLst>
                    </a:gridCol>
                    <a:gridCol w="2346156">
                      <a:extLst>
                        <a:ext uri="{9D8B030D-6E8A-4147-A177-3AD203B41FA5}">
                          <a16:colId xmlns:a16="http://schemas.microsoft.com/office/drawing/2014/main" val="978957100"/>
                        </a:ext>
                      </a:extLst>
                    </a:gridCol>
                  </a:tblGrid>
                  <a:tr h="4692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t="-1282" r="-407252" b="-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77059" t="-1282" r="-213824" b="-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Kesimpulan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37873366"/>
                      </a:ext>
                    </a:extLst>
                  </a:tr>
                  <a:tr h="315722"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5.866</a:t>
                          </a:r>
                          <a:endParaRPr lang="en-ID" sz="24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10.645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0.438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244935" t="-151923" r="-260" b="-48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80375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F9C1A54-8699-F31C-E91F-73429169B1D0}"/>
              </a:ext>
            </a:extLst>
          </p:cNvPr>
          <p:cNvSpPr txBox="1"/>
          <p:nvPr/>
        </p:nvSpPr>
        <p:spPr>
          <a:xfrm>
            <a:off x="3886200" y="2898548"/>
            <a:ext cx="4876800" cy="40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marR="33655" indent="-11113" algn="ctr">
              <a:lnSpc>
                <a:spcPct val="105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Uji Asumsi Residual </a:t>
            </a:r>
            <a:r>
              <a:rPr lang="en-US" sz="20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Identik</a:t>
            </a:r>
            <a:endParaRPr lang="en-ID" sz="20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759FD18-0973-487D-FE2A-4B541CBA0F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897642"/>
                  </p:ext>
                </p:extLst>
              </p:nvPr>
            </p:nvGraphicFramePr>
            <p:xfrm>
              <a:off x="2642357" y="4700216"/>
              <a:ext cx="8088947" cy="880778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594475">
                      <a:extLst>
                        <a:ext uri="{9D8B030D-6E8A-4147-A177-3AD203B41FA5}">
                          <a16:colId xmlns:a16="http://schemas.microsoft.com/office/drawing/2014/main" val="3025578390"/>
                        </a:ext>
                      </a:extLst>
                    </a:gridCol>
                    <a:gridCol w="2074158">
                      <a:extLst>
                        <a:ext uri="{9D8B030D-6E8A-4147-A177-3AD203B41FA5}">
                          <a16:colId xmlns:a16="http://schemas.microsoft.com/office/drawing/2014/main" val="4277480612"/>
                        </a:ext>
                      </a:extLst>
                    </a:gridCol>
                    <a:gridCol w="2074158">
                      <a:extLst>
                        <a:ext uri="{9D8B030D-6E8A-4147-A177-3AD203B41FA5}">
                          <a16:colId xmlns:a16="http://schemas.microsoft.com/office/drawing/2014/main" val="2270901011"/>
                        </a:ext>
                      </a:extLst>
                    </a:gridCol>
                    <a:gridCol w="2346156">
                      <a:extLst>
                        <a:ext uri="{9D8B030D-6E8A-4147-A177-3AD203B41FA5}">
                          <a16:colId xmlns:a16="http://schemas.microsoft.com/office/drawing/2014/main" val="2872648113"/>
                        </a:ext>
                      </a:extLst>
                    </a:gridCol>
                  </a:tblGrid>
                  <a:tr h="36282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2000">
                                    <a:effectLst/>
                                    <a:latin typeface="Cambria Math" panose="02040503050406030204" pitchFamily="18" charset="0"/>
                                  </a:rPr>
                                  <m:t>𝐃</m:t>
                                </m:r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𝐡𝐢𝐭𝐮𝐧𝐠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Kesimpulan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77512471"/>
                      </a:ext>
                    </a:extLst>
                  </a:tr>
                  <a:tr h="422117"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2.064</a:t>
                          </a:r>
                          <a:endParaRPr lang="en-ID" sz="24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1.789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0.719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Gagal</a:t>
                          </a: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Tolak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829787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759FD18-0973-487D-FE2A-4B541CBA0F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897642"/>
                  </p:ext>
                </p:extLst>
              </p:nvPr>
            </p:nvGraphicFramePr>
            <p:xfrm>
              <a:off x="2642357" y="4700216"/>
              <a:ext cx="8088947" cy="880778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594475">
                      <a:extLst>
                        <a:ext uri="{9D8B030D-6E8A-4147-A177-3AD203B41FA5}">
                          <a16:colId xmlns:a16="http://schemas.microsoft.com/office/drawing/2014/main" val="3025578390"/>
                        </a:ext>
                      </a:extLst>
                    </a:gridCol>
                    <a:gridCol w="2074158">
                      <a:extLst>
                        <a:ext uri="{9D8B030D-6E8A-4147-A177-3AD203B41FA5}">
                          <a16:colId xmlns:a16="http://schemas.microsoft.com/office/drawing/2014/main" val="4277480612"/>
                        </a:ext>
                      </a:extLst>
                    </a:gridCol>
                    <a:gridCol w="2074158">
                      <a:extLst>
                        <a:ext uri="{9D8B030D-6E8A-4147-A177-3AD203B41FA5}">
                          <a16:colId xmlns:a16="http://schemas.microsoft.com/office/drawing/2014/main" val="2270901011"/>
                        </a:ext>
                      </a:extLst>
                    </a:gridCol>
                    <a:gridCol w="2346156">
                      <a:extLst>
                        <a:ext uri="{9D8B030D-6E8A-4147-A177-3AD203B41FA5}">
                          <a16:colId xmlns:a16="http://schemas.microsoft.com/office/drawing/2014/main" val="2872648113"/>
                        </a:ext>
                      </a:extLst>
                    </a:gridCol>
                  </a:tblGrid>
                  <a:tr h="4586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t="-2632" r="-407252" b="-1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77059" t="-2632" r="-213824" b="-1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Kesimpulan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77512471"/>
                      </a:ext>
                    </a:extLst>
                  </a:tr>
                  <a:tr h="422117"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2.064</a:t>
                          </a:r>
                          <a:endParaRPr lang="en-ID" sz="24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1.789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0.719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244935" t="-113043" r="-260" b="-246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29787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9682D2F-1249-7ACE-B94A-AD5289A44F3F}"/>
              </a:ext>
            </a:extLst>
          </p:cNvPr>
          <p:cNvSpPr txBox="1"/>
          <p:nvPr/>
        </p:nvSpPr>
        <p:spPr>
          <a:xfrm>
            <a:off x="3918857" y="4303368"/>
            <a:ext cx="4876800" cy="40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marR="33655" indent="-11113" algn="ctr">
              <a:lnSpc>
                <a:spcPct val="105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Uji Asumsi Residual </a:t>
            </a:r>
            <a:r>
              <a:rPr lang="en-US" sz="20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Independen</a:t>
            </a:r>
            <a:endParaRPr lang="en-ID" sz="20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805F548-D3BB-6ED3-7F72-B12A3FF03A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4107311"/>
                  </p:ext>
                </p:extLst>
              </p:nvPr>
            </p:nvGraphicFramePr>
            <p:xfrm>
              <a:off x="3600232" y="6210300"/>
              <a:ext cx="6014789" cy="835146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594475">
                      <a:extLst>
                        <a:ext uri="{9D8B030D-6E8A-4147-A177-3AD203B41FA5}">
                          <a16:colId xmlns:a16="http://schemas.microsoft.com/office/drawing/2014/main" val="3025578390"/>
                        </a:ext>
                      </a:extLst>
                    </a:gridCol>
                    <a:gridCol w="2074158">
                      <a:extLst>
                        <a:ext uri="{9D8B030D-6E8A-4147-A177-3AD203B41FA5}">
                          <a16:colId xmlns:a16="http://schemas.microsoft.com/office/drawing/2014/main" val="2270901011"/>
                        </a:ext>
                      </a:extLst>
                    </a:gridCol>
                    <a:gridCol w="2346156">
                      <a:extLst>
                        <a:ext uri="{9D8B030D-6E8A-4147-A177-3AD203B41FA5}">
                          <a16:colId xmlns:a16="http://schemas.microsoft.com/office/drawing/2014/main" val="2872648113"/>
                        </a:ext>
                      </a:extLst>
                    </a:gridCol>
                  </a:tblGrid>
                  <a:tr h="36282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𝐊𝐒</m:t>
                                </m:r>
                              </m:oMath>
                            </m:oMathPara>
                          </a14:m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Kesimpulan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77512471"/>
                      </a:ext>
                    </a:extLst>
                  </a:tr>
                  <a:tr h="407410"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0.102</a:t>
                          </a:r>
                          <a:endParaRPr lang="en-ID" sz="24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0.002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Tolak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829787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805F548-D3BB-6ED3-7F72-B12A3FF03A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4107311"/>
                  </p:ext>
                </p:extLst>
              </p:nvPr>
            </p:nvGraphicFramePr>
            <p:xfrm>
              <a:off x="3600232" y="6210300"/>
              <a:ext cx="6014789" cy="835146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594475">
                      <a:extLst>
                        <a:ext uri="{9D8B030D-6E8A-4147-A177-3AD203B41FA5}">
                          <a16:colId xmlns:a16="http://schemas.microsoft.com/office/drawing/2014/main" val="3025578390"/>
                        </a:ext>
                      </a:extLst>
                    </a:gridCol>
                    <a:gridCol w="2074158">
                      <a:extLst>
                        <a:ext uri="{9D8B030D-6E8A-4147-A177-3AD203B41FA5}">
                          <a16:colId xmlns:a16="http://schemas.microsoft.com/office/drawing/2014/main" val="2270901011"/>
                        </a:ext>
                      </a:extLst>
                    </a:gridCol>
                    <a:gridCol w="2346156">
                      <a:extLst>
                        <a:ext uri="{9D8B030D-6E8A-4147-A177-3AD203B41FA5}">
                          <a16:colId xmlns:a16="http://schemas.microsoft.com/office/drawing/2014/main" val="2872648113"/>
                        </a:ext>
                      </a:extLst>
                    </a:gridCol>
                  </a:tblGrid>
                  <a:tr h="4277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2"/>
                          <a:stretch>
                            <a:fillRect t="-1408" r="-277481" b="-119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Kesimpulan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77512471"/>
                      </a:ext>
                    </a:extLst>
                  </a:tr>
                  <a:tr h="407410"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0.102</a:t>
                          </a:r>
                          <a:endParaRPr lang="en-ID" sz="24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0.002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2"/>
                          <a:stretch>
                            <a:fillRect l="-156623" t="-107463" r="-260" b="-268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29787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667142A-7038-D4E1-7C58-76E5AB93DE63}"/>
              </a:ext>
            </a:extLst>
          </p:cNvPr>
          <p:cNvSpPr txBox="1"/>
          <p:nvPr/>
        </p:nvSpPr>
        <p:spPr>
          <a:xfrm>
            <a:off x="3918856" y="5845985"/>
            <a:ext cx="5377543" cy="40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marR="33655" indent="-11113" algn="ctr">
              <a:lnSpc>
                <a:spcPct val="105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Uji Asumsi Residual Berdistribusi Normal</a:t>
            </a:r>
            <a:endParaRPr lang="en-ID" sz="20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626BC0-3A8F-96FA-5EA3-E6BF15964AEF}"/>
              </a:ext>
            </a:extLst>
          </p:cNvPr>
          <p:cNvSpPr txBox="1"/>
          <p:nvPr/>
        </p:nvSpPr>
        <p:spPr>
          <a:xfrm>
            <a:off x="2532351" y="7945781"/>
            <a:ext cx="15109190" cy="2363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Asumsi yang tidak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terpenuhi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adalah asumsi residual berdistribusi normal</a:t>
            </a:r>
          </a:p>
          <a:p>
            <a:pPr marL="342900" lvl="1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Perlu dilak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ukan transformasi data untuk mengatasi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pelanggaran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asumsi tersebut</a:t>
            </a:r>
          </a:p>
          <a:p>
            <a:pPr marL="342900" lvl="1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Transformasi Akar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dipilih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karena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persebaran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data variabel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dependen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bersifat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“</a:t>
            </a:r>
            <a:r>
              <a:rPr lang="en-US" sz="2400" i="1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moderately positive skewness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”</a:t>
            </a:r>
          </a:p>
          <a:p>
            <a:pPr marL="342900" lvl="1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ID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B31E0-F1CB-C073-1ABF-A57C6A02FEDA}"/>
              </a:ext>
            </a:extLst>
          </p:cNvPr>
          <p:cNvSpPr txBox="1"/>
          <p:nvPr/>
        </p:nvSpPr>
        <p:spPr>
          <a:xfrm>
            <a:off x="11929022" y="2879816"/>
            <a:ext cx="4876800" cy="40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marR="33655" indent="-11113" algn="ctr">
              <a:lnSpc>
                <a:spcPct val="105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Histogram Variabel </a:t>
            </a:r>
            <a:r>
              <a:rPr lang="en-US" sz="20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Dependen</a:t>
            </a:r>
            <a:endParaRPr lang="en-ID" sz="20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02D6FF13-8530-FF49-A6AB-95E984211C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B340986-501F-C3BE-6F3D-D422CB85C9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25200" y="3331308"/>
            <a:ext cx="6555669" cy="4024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1766548"/>
      </p:ext>
    </p:extLst>
  </p:cSld>
  <p:clrMapOvr>
    <a:masterClrMapping/>
  </p:clrMapOvr>
  <p:transition spd="med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F7B17F-5A11-305E-3278-FF8F15F4E2BF}"/>
              </a:ext>
            </a:extLst>
          </p:cNvPr>
          <p:cNvSpPr/>
          <p:nvPr/>
        </p:nvSpPr>
        <p:spPr>
          <a:xfrm>
            <a:off x="8153400" y="4225557"/>
            <a:ext cx="8153400" cy="87011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699" y="921544"/>
            <a:ext cx="12077701" cy="78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800" dirty="0" err="1">
                <a:solidFill>
                  <a:srgbClr val="000000"/>
                </a:solidFill>
                <a:latin typeface="Poppins Bold"/>
              </a:rPr>
              <a:t>Pemodelan</a:t>
            </a:r>
            <a:r>
              <a:rPr lang="en-US" sz="3800" dirty="0">
                <a:solidFill>
                  <a:srgbClr val="000000"/>
                </a:solidFill>
                <a:latin typeface="Poppins Bold"/>
              </a:rPr>
              <a:t> Regresi Linier Transformasi Akar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FC3A9E9-2E98-1A5F-28AD-EE8A7408B355}"/>
              </a:ext>
            </a:extLst>
          </p:cNvPr>
          <p:cNvSpPr txBox="1"/>
          <p:nvPr/>
        </p:nvSpPr>
        <p:spPr>
          <a:xfrm>
            <a:off x="2590800" y="2064476"/>
            <a:ext cx="11353800" cy="77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500" dirty="0" err="1">
                <a:solidFill>
                  <a:srgbClr val="000000"/>
                </a:solidFill>
                <a:latin typeface="Poppins Bold"/>
              </a:rPr>
              <a:t>Multikolinearitas</a:t>
            </a:r>
            <a:endParaRPr lang="en-US" sz="3500" dirty="0">
              <a:solidFill>
                <a:srgbClr val="000000"/>
              </a:solidFill>
              <a:latin typeface="Poppins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507ACBB-88BC-B09A-4473-A70F659D8E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3243281"/>
                  </p:ext>
                </p:extLst>
              </p:nvPr>
            </p:nvGraphicFramePr>
            <p:xfrm>
              <a:off x="2590800" y="3086100"/>
              <a:ext cx="5029200" cy="4146170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2185810">
                      <a:extLst>
                        <a:ext uri="{9D8B030D-6E8A-4147-A177-3AD203B41FA5}">
                          <a16:colId xmlns:a16="http://schemas.microsoft.com/office/drawing/2014/main" val="775944384"/>
                        </a:ext>
                      </a:extLst>
                    </a:gridCol>
                    <a:gridCol w="2843390">
                      <a:extLst>
                        <a:ext uri="{9D8B030D-6E8A-4147-A177-3AD203B41FA5}">
                          <a16:colId xmlns:a16="http://schemas.microsoft.com/office/drawing/2014/main" val="2382897125"/>
                        </a:ext>
                      </a:extLst>
                    </a:gridCol>
                  </a:tblGrid>
                  <a:tr h="89861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Variabel</a:t>
                          </a:r>
                          <a:endParaRPr lang="en-ID" sz="32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VIF</a:t>
                          </a:r>
                          <a:endParaRPr lang="en-ID" sz="32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0744866"/>
                      </a:ext>
                    </a:extLst>
                  </a:tr>
                  <a:tr h="437972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3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D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32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1.026</a:t>
                          </a:r>
                          <a:endParaRPr lang="en-ID" sz="32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83954669"/>
                      </a:ext>
                    </a:extLst>
                  </a:tr>
                  <a:tr h="437972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3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D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32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1.024</a:t>
                          </a:r>
                          <a:endParaRPr lang="en-ID" sz="32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39939344"/>
                      </a:ext>
                    </a:extLst>
                  </a:tr>
                  <a:tr h="437972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3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D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32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1.008</a:t>
                          </a:r>
                          <a:endParaRPr lang="en-ID" sz="32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50905917"/>
                      </a:ext>
                    </a:extLst>
                  </a:tr>
                  <a:tr h="437972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3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D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32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2.058</a:t>
                          </a:r>
                          <a:endParaRPr lang="en-ID" sz="32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031437"/>
                      </a:ext>
                    </a:extLst>
                  </a:tr>
                  <a:tr h="437972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3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D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32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2.630</a:t>
                          </a:r>
                          <a:endParaRPr lang="en-ID" sz="32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18720835"/>
                      </a:ext>
                    </a:extLst>
                  </a:tr>
                  <a:tr h="721530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ID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32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2.208</a:t>
                          </a:r>
                          <a:endParaRPr lang="en-ID" sz="32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86020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507ACBB-88BC-B09A-4473-A70F659D8E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3243281"/>
                  </p:ext>
                </p:extLst>
              </p:nvPr>
            </p:nvGraphicFramePr>
            <p:xfrm>
              <a:off x="2590800" y="3086100"/>
              <a:ext cx="5029200" cy="4146170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2185810">
                      <a:extLst>
                        <a:ext uri="{9D8B030D-6E8A-4147-A177-3AD203B41FA5}">
                          <a16:colId xmlns:a16="http://schemas.microsoft.com/office/drawing/2014/main" val="775944384"/>
                        </a:ext>
                      </a:extLst>
                    </a:gridCol>
                    <a:gridCol w="2843390">
                      <a:extLst>
                        <a:ext uri="{9D8B030D-6E8A-4147-A177-3AD203B41FA5}">
                          <a16:colId xmlns:a16="http://schemas.microsoft.com/office/drawing/2014/main" val="2382897125"/>
                        </a:ext>
                      </a:extLst>
                    </a:gridCol>
                  </a:tblGrid>
                  <a:tr h="89861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Variabel</a:t>
                          </a:r>
                          <a:endParaRPr lang="en-ID" sz="32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VIF</a:t>
                          </a:r>
                          <a:endParaRPr lang="en-ID" sz="32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0744866"/>
                      </a:ext>
                    </a:extLst>
                  </a:tr>
                  <a:tr h="5052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t="-179518" r="-130362" b="-5674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1.026</a:t>
                          </a:r>
                          <a:endParaRPr lang="en-ID" sz="32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83954669"/>
                      </a:ext>
                    </a:extLst>
                  </a:tr>
                  <a:tr h="5052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t="-279518" r="-130362" b="-4674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1.024</a:t>
                          </a:r>
                          <a:endParaRPr lang="en-ID" sz="32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39939344"/>
                      </a:ext>
                    </a:extLst>
                  </a:tr>
                  <a:tr h="5052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t="-379518" r="-130362" b="-3674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1.008</a:t>
                          </a:r>
                          <a:endParaRPr lang="en-ID" sz="32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50905917"/>
                      </a:ext>
                    </a:extLst>
                  </a:tr>
                  <a:tr h="5052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t="-479518" r="-130362" b="-2674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2.058</a:t>
                          </a:r>
                          <a:endParaRPr lang="en-ID" sz="32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031437"/>
                      </a:ext>
                    </a:extLst>
                  </a:tr>
                  <a:tr h="5052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t="-586585" r="-130362" b="-170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2.630</a:t>
                          </a:r>
                          <a:endParaRPr lang="en-ID" sz="32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18720835"/>
                      </a:ext>
                    </a:extLst>
                  </a:tr>
                  <a:tr h="7215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t="-473109" r="-130362" b="-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32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2.208</a:t>
                          </a:r>
                          <a:endParaRPr lang="en-ID" sz="32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86020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B840C4D-5EA1-819F-87F2-4FFC4BA6DA54}"/>
              </a:ext>
            </a:extLst>
          </p:cNvPr>
          <p:cNvSpPr txBox="1"/>
          <p:nvPr/>
        </p:nvSpPr>
        <p:spPr>
          <a:xfrm>
            <a:off x="7653528" y="4225557"/>
            <a:ext cx="8763000" cy="87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it-IT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Seluruh variabel independen dalam penelitian ini telah memenuhi asumsi non multikolinearitas.</a:t>
            </a:r>
          </a:p>
        </p:txBody>
      </p:sp>
    </p:spTree>
    <p:extLst>
      <p:ext uri="{BB962C8B-B14F-4D97-AF65-F5344CB8AC3E}">
        <p14:creationId xmlns:p14="http://schemas.microsoft.com/office/powerpoint/2010/main" val="185822707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427">
            <a:off x="-1701070" y="7612877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700" y="921544"/>
            <a:ext cx="6096173" cy="83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Latar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Belakang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0770" y="2228277"/>
            <a:ext cx="1521430" cy="1521430"/>
            <a:chOff x="0" y="0"/>
            <a:chExt cx="2028573" cy="202857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028573" cy="202857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795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511916" y="589555"/>
              <a:ext cx="1004741" cy="849463"/>
            </a:xfrm>
            <a:custGeom>
              <a:avLst/>
              <a:gdLst/>
              <a:ahLst/>
              <a:cxnLst/>
              <a:rect l="l" t="t" r="r" b="b"/>
              <a:pathLst>
                <a:path w="1004741" h="849463">
                  <a:moveTo>
                    <a:pt x="0" y="0"/>
                  </a:moveTo>
                  <a:lnTo>
                    <a:pt x="1004741" y="0"/>
                  </a:lnTo>
                  <a:lnTo>
                    <a:pt x="1004741" y="849463"/>
                  </a:lnTo>
                  <a:lnTo>
                    <a:pt x="0" y="849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43200" y="2163983"/>
            <a:ext cx="6212870" cy="3120213"/>
            <a:chOff x="0" y="-85725"/>
            <a:chExt cx="8283827" cy="416028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85725"/>
              <a:ext cx="8283827" cy="1499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dirty="0" err="1">
                  <a:solidFill>
                    <a:srgbClr val="000000"/>
                  </a:solidFill>
                  <a:latin typeface="Poppins Bold"/>
                </a:rPr>
                <a:t>Karakteristik</a:t>
              </a:r>
              <a:r>
                <a:rPr lang="en-US" sz="3200" dirty="0">
                  <a:solidFill>
                    <a:srgbClr val="000000"/>
                  </a:solidFill>
                  <a:latin typeface="Poppins Bold"/>
                </a:rPr>
                <a:t> Stunting di Tuban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414001"/>
              <a:ext cx="8283827" cy="2660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4000"/>
                </a:lnSpc>
                <a:buFont typeface="Courier New" panose="02070309020205020404" pitchFamily="49" charset="0"/>
                <a:buChar char="o"/>
              </a:pP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Cenderung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berkorelasi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antar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wilayah yang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berdekatan</a:t>
              </a:r>
              <a:endParaRPr lang="en-US" sz="2000" dirty="0">
                <a:solidFill>
                  <a:srgbClr val="545454"/>
                </a:solidFill>
                <a:latin typeface="Poppins"/>
              </a:endParaRPr>
            </a:p>
            <a:p>
              <a:pPr marL="342900" indent="-342900" algn="l">
                <a:lnSpc>
                  <a:spcPts val="4000"/>
                </a:lnSpc>
                <a:buFont typeface="Courier New" panose="02070309020205020404" pitchFamily="49" charset="0"/>
                <a:buChar char="o"/>
              </a:pP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Diduga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bahwa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angka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prevalensi stunting di Tuban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dipengaruhi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oleh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kondisi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geografis</a:t>
              </a:r>
              <a:endParaRPr lang="en-US" sz="2000" dirty="0">
                <a:solidFill>
                  <a:srgbClr val="545454"/>
                </a:solidFill>
                <a:latin typeface="Poppin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972800" y="2163983"/>
            <a:ext cx="6212870" cy="2008565"/>
            <a:chOff x="0" y="-85725"/>
            <a:chExt cx="8283827" cy="267808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85725"/>
              <a:ext cx="8283827" cy="730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dirty="0" err="1">
                  <a:solidFill>
                    <a:srgbClr val="000000"/>
                  </a:solidFill>
                  <a:latin typeface="Poppins Bold"/>
                </a:rPr>
                <a:t>Pemilihan</a:t>
              </a:r>
              <a:r>
                <a:rPr lang="en-US" sz="3200" dirty="0">
                  <a:solidFill>
                    <a:srgbClr val="000000"/>
                  </a:solidFill>
                  <a:latin typeface="Poppins Bold"/>
                </a:rPr>
                <a:t> Metode Penelitian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15752"/>
              <a:ext cx="8283827" cy="1976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4000"/>
                </a:lnSpc>
                <a:buFont typeface="Courier New" panose="02070309020205020404" pitchFamily="49" charset="0"/>
                <a:buChar char="o"/>
              </a:pP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Penerapan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metode spasial dengan </a:t>
              </a:r>
              <a:r>
                <a:rPr lang="en-US" sz="2000" dirty="0" err="1">
                  <a:solidFill>
                    <a:srgbClr val="545454"/>
                  </a:solidFill>
                  <a:latin typeface="Poppins"/>
                </a:rPr>
                <a:t>kemampuan</a:t>
              </a:r>
              <a:r>
                <a:rPr lang="en-US" sz="2000" dirty="0">
                  <a:solidFill>
                    <a:srgbClr val="545454"/>
                  </a:solidFill>
                  <a:latin typeface="Poppins"/>
                </a:rPr>
                <a:t> mengatasi efek dependensi spasial</a:t>
              </a:r>
            </a:p>
          </p:txBody>
        </p:sp>
      </p:grpSp>
      <p:grpSp>
        <p:nvGrpSpPr>
          <p:cNvPr id="30" name="Group 7">
            <a:extLst>
              <a:ext uri="{FF2B5EF4-FFF2-40B4-BE49-F238E27FC236}">
                <a16:creationId xmlns:a16="http://schemas.microsoft.com/office/drawing/2014/main" id="{8D2F1396-3A34-FDEF-E363-9C6AB10375DF}"/>
              </a:ext>
            </a:extLst>
          </p:cNvPr>
          <p:cNvGrpSpPr/>
          <p:nvPr/>
        </p:nvGrpSpPr>
        <p:grpSpPr>
          <a:xfrm>
            <a:off x="9203720" y="1965665"/>
            <a:ext cx="1521430" cy="1521430"/>
            <a:chOff x="0" y="0"/>
            <a:chExt cx="2028573" cy="2028573"/>
          </a:xfrm>
        </p:grpSpPr>
        <p:grpSp>
          <p:nvGrpSpPr>
            <p:cNvPr id="31" name="Group 8">
              <a:extLst>
                <a:ext uri="{FF2B5EF4-FFF2-40B4-BE49-F238E27FC236}">
                  <a16:creationId xmlns:a16="http://schemas.microsoft.com/office/drawing/2014/main" id="{3E92389E-B535-6EBF-75B8-3C7C9A2F0AED}"/>
                </a:ext>
              </a:extLst>
            </p:cNvPr>
            <p:cNvGrpSpPr/>
            <p:nvPr/>
          </p:nvGrpSpPr>
          <p:grpSpPr>
            <a:xfrm>
              <a:off x="0" y="0"/>
              <a:ext cx="2028573" cy="2028573"/>
              <a:chOff x="0" y="0"/>
              <a:chExt cx="6350000" cy="6350000"/>
            </a:xfrm>
          </p:grpSpPr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775EF881-AB08-E766-B0A3-CD339EA689D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795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8F9D77C8-1F67-71EA-42CE-2F54B09A9FF1}"/>
                </a:ext>
              </a:extLst>
            </p:cNvPr>
            <p:cNvSpPr/>
            <p:nvPr/>
          </p:nvSpPr>
          <p:spPr>
            <a:xfrm>
              <a:off x="511916" y="589555"/>
              <a:ext cx="1004741" cy="849463"/>
            </a:xfrm>
            <a:custGeom>
              <a:avLst/>
              <a:gdLst/>
              <a:ahLst/>
              <a:cxnLst/>
              <a:rect l="l" t="t" r="r" b="b"/>
              <a:pathLst>
                <a:path w="1004741" h="849463">
                  <a:moveTo>
                    <a:pt x="0" y="0"/>
                  </a:moveTo>
                  <a:lnTo>
                    <a:pt x="1004741" y="0"/>
                  </a:lnTo>
                  <a:lnTo>
                    <a:pt x="1004741" y="849463"/>
                  </a:lnTo>
                  <a:lnTo>
                    <a:pt x="0" y="849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21">
            <a:extLst>
              <a:ext uri="{FF2B5EF4-FFF2-40B4-BE49-F238E27FC236}">
                <a16:creationId xmlns:a16="http://schemas.microsoft.com/office/drawing/2014/main" id="{E8EB7913-4AAF-3814-B314-206AD94B8D8A}"/>
              </a:ext>
            </a:extLst>
          </p:cNvPr>
          <p:cNvGrpSpPr/>
          <p:nvPr/>
        </p:nvGrpSpPr>
        <p:grpSpPr>
          <a:xfrm>
            <a:off x="14297078" y="1333500"/>
            <a:ext cx="4295722" cy="328136"/>
            <a:chOff x="0" y="0"/>
            <a:chExt cx="1239574" cy="152400"/>
          </a:xfrm>
        </p:grpSpPr>
        <p:sp>
          <p:nvSpPr>
            <p:cNvPr id="6" name="Freeform 22">
              <a:extLst>
                <a:ext uri="{FF2B5EF4-FFF2-40B4-BE49-F238E27FC236}">
                  <a16:creationId xmlns:a16="http://schemas.microsoft.com/office/drawing/2014/main" id="{6244C994-4B88-F8A4-EA57-21DE93F6B16E}"/>
                </a:ext>
              </a:extLst>
            </p:cNvPr>
            <p:cNvSpPr/>
            <p:nvPr/>
          </p:nvSpPr>
          <p:spPr>
            <a:xfrm>
              <a:off x="0" y="0"/>
              <a:ext cx="1239574" cy="152400"/>
            </a:xfrm>
            <a:custGeom>
              <a:avLst/>
              <a:gdLst/>
              <a:ahLst/>
              <a:cxnLst/>
              <a:rect l="l" t="t" r="r" b="b"/>
              <a:pathLst>
                <a:path w="1239574" h="152400">
                  <a:moveTo>
                    <a:pt x="0" y="0"/>
                  </a:moveTo>
                  <a:lnTo>
                    <a:pt x="1239574" y="0"/>
                  </a:lnTo>
                  <a:lnTo>
                    <a:pt x="123957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Freeform 11">
            <a:extLst>
              <a:ext uri="{FF2B5EF4-FFF2-40B4-BE49-F238E27FC236}">
                <a16:creationId xmlns:a16="http://schemas.microsoft.com/office/drawing/2014/main" id="{6620EF54-53BC-DF82-2077-D08C665D9C29}"/>
              </a:ext>
            </a:extLst>
          </p:cNvPr>
          <p:cNvSpPr/>
          <p:nvPr/>
        </p:nvSpPr>
        <p:spPr>
          <a:xfrm>
            <a:off x="14329735" y="28289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90780882-E617-BA7D-AE9A-D97706D06B90}"/>
              </a:ext>
            </a:extLst>
          </p:cNvPr>
          <p:cNvSpPr/>
          <p:nvPr/>
        </p:nvSpPr>
        <p:spPr>
          <a:xfrm>
            <a:off x="15451967" y="28089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C01EE63B-BD48-7FFA-4C21-CD8BA191C60E}"/>
              </a:ext>
            </a:extLst>
          </p:cNvPr>
          <p:cNvSpPr/>
          <p:nvPr/>
        </p:nvSpPr>
        <p:spPr>
          <a:xfrm>
            <a:off x="16436148" y="19125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6053579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2C3F403-E9C2-F6CC-61DA-4360C707FA7A}"/>
              </a:ext>
            </a:extLst>
          </p:cNvPr>
          <p:cNvSpPr/>
          <p:nvPr/>
        </p:nvSpPr>
        <p:spPr>
          <a:xfrm>
            <a:off x="2679178" y="8888819"/>
            <a:ext cx="10427222" cy="5980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FC3A9E9-2E98-1A5F-28AD-EE8A7408B355}"/>
              </a:ext>
            </a:extLst>
          </p:cNvPr>
          <p:cNvSpPr txBox="1"/>
          <p:nvPr/>
        </p:nvSpPr>
        <p:spPr>
          <a:xfrm>
            <a:off x="2590800" y="2064476"/>
            <a:ext cx="11353800" cy="77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500" dirty="0">
                <a:solidFill>
                  <a:srgbClr val="000000"/>
                </a:solidFill>
                <a:latin typeface="Poppins Bold"/>
              </a:rPr>
              <a:t>Uji Serentak dan </a:t>
            </a:r>
            <a:r>
              <a:rPr lang="en-US" sz="3500" dirty="0" err="1">
                <a:solidFill>
                  <a:srgbClr val="000000"/>
                </a:solidFill>
                <a:latin typeface="Poppins Bold"/>
              </a:rPr>
              <a:t>Parsial</a:t>
            </a:r>
            <a:endParaRPr lang="en-US" sz="3500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DB3EC-7FC9-0E5D-289C-1156B238D9C1}"/>
              </a:ext>
            </a:extLst>
          </p:cNvPr>
          <p:cNvSpPr txBox="1"/>
          <p:nvPr/>
        </p:nvSpPr>
        <p:spPr>
          <a:xfrm>
            <a:off x="11884696" y="3423468"/>
            <a:ext cx="5649684" cy="665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marR="33655" indent="-11113">
              <a:lnSpc>
                <a:spcPct val="105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Keterangan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: Nilai yang </a:t>
            </a:r>
            <a:r>
              <a:rPr lang="en-US" sz="18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bercetak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tebal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adalah </a:t>
            </a:r>
            <a:r>
              <a:rPr lang="en-US" sz="1800" i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p-value 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yang signifikan dengan </a:t>
            </a:r>
            <a:r>
              <a:rPr lang="en-US" sz="1800" i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alpha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10%</a:t>
            </a:r>
            <a:endParaRPr lang="en-ID" sz="28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2BD7A9BF-9C61-74A4-D33F-B1AE32AF61FC}"/>
              </a:ext>
            </a:extLst>
          </p:cNvPr>
          <p:cNvSpPr txBox="1"/>
          <p:nvPr/>
        </p:nvSpPr>
        <p:spPr>
          <a:xfrm>
            <a:off x="1028699" y="921544"/>
            <a:ext cx="12077701" cy="78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800" dirty="0" err="1">
                <a:solidFill>
                  <a:srgbClr val="000000"/>
                </a:solidFill>
                <a:latin typeface="Poppins Bold"/>
              </a:rPr>
              <a:t>Pemodelan</a:t>
            </a:r>
            <a:r>
              <a:rPr lang="en-US" sz="3800" dirty="0">
                <a:solidFill>
                  <a:srgbClr val="000000"/>
                </a:solidFill>
                <a:latin typeface="Poppins Bold"/>
              </a:rPr>
              <a:t> Regresi Linier Transformasi Akar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6BD69CF-AACE-DC9B-95DD-CED7C73B8F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5872645"/>
                  </p:ext>
                </p:extLst>
              </p:nvPr>
            </p:nvGraphicFramePr>
            <p:xfrm>
              <a:off x="2679178" y="2933700"/>
              <a:ext cx="8861108" cy="1645489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607527">
                      <a:extLst>
                        <a:ext uri="{9D8B030D-6E8A-4147-A177-3AD203B41FA5}">
                          <a16:colId xmlns:a16="http://schemas.microsoft.com/office/drawing/2014/main" val="2334457211"/>
                        </a:ext>
                      </a:extLst>
                    </a:gridCol>
                    <a:gridCol w="1004522">
                      <a:extLst>
                        <a:ext uri="{9D8B030D-6E8A-4147-A177-3AD203B41FA5}">
                          <a16:colId xmlns:a16="http://schemas.microsoft.com/office/drawing/2014/main" val="740770398"/>
                        </a:ext>
                      </a:extLst>
                    </a:gridCol>
                    <a:gridCol w="1641108">
                      <a:extLst>
                        <a:ext uri="{9D8B030D-6E8A-4147-A177-3AD203B41FA5}">
                          <a16:colId xmlns:a16="http://schemas.microsoft.com/office/drawing/2014/main" val="3474295567"/>
                        </a:ext>
                      </a:extLst>
                    </a:gridCol>
                    <a:gridCol w="1864497">
                      <a:extLst>
                        <a:ext uri="{9D8B030D-6E8A-4147-A177-3AD203B41FA5}">
                          <a16:colId xmlns:a16="http://schemas.microsoft.com/office/drawing/2014/main" val="3756200898"/>
                        </a:ext>
                      </a:extLst>
                    </a:gridCol>
                    <a:gridCol w="1260032">
                      <a:extLst>
                        <a:ext uri="{9D8B030D-6E8A-4147-A177-3AD203B41FA5}">
                          <a16:colId xmlns:a16="http://schemas.microsoft.com/office/drawing/2014/main" val="1555984475"/>
                        </a:ext>
                      </a:extLst>
                    </a:gridCol>
                    <a:gridCol w="1483422">
                      <a:extLst>
                        <a:ext uri="{9D8B030D-6E8A-4147-A177-3AD203B41FA5}">
                          <a16:colId xmlns:a16="http://schemas.microsoft.com/office/drawing/2014/main" val="2328039610"/>
                        </a:ext>
                      </a:extLst>
                    </a:gridCol>
                  </a:tblGrid>
                  <a:tr h="538403">
                    <a:tc>
                      <a:txBody>
                        <a:bodyPr/>
                        <a:lstStyle/>
                        <a:p>
                          <a:pPr marL="0" indent="9207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Sumber</a:t>
                          </a: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Variasi</a:t>
                          </a:r>
                          <a:endParaRPr lang="en-ID" sz="18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DB</a:t>
                          </a:r>
                          <a:endParaRPr lang="en-ID" sz="18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Jumlah </a:t>
                          </a:r>
                          <a:r>
                            <a:rPr lang="en-US" sz="18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Kuadrat</a:t>
                          </a:r>
                          <a:endParaRPr lang="en-ID" sz="18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Rata-Rata </a:t>
                          </a:r>
                          <a:r>
                            <a:rPr lang="en-US" sz="18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Kuadrat</a:t>
                          </a:r>
                          <a:endParaRPr lang="en-ID" sz="18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𝐡𝐢𝐭𝐮𝐧𝐠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8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18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38417765"/>
                      </a:ext>
                    </a:extLst>
                  </a:tr>
                  <a:tr h="355943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Regresi</a:t>
                          </a:r>
                          <a:endParaRPr lang="en-ID" sz="18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6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25.439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4.240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2.54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0.020</a:t>
                          </a:r>
                          <a:endParaRPr lang="en-ID" sz="18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93941734"/>
                      </a:ext>
                    </a:extLst>
                  </a:tr>
                  <a:tr h="355943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Error</a:t>
                          </a:r>
                          <a:endParaRPr lang="en-ID" sz="18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321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535.241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1.667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47970212"/>
                      </a:ext>
                    </a:extLst>
                  </a:tr>
                  <a:tr h="355943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Total</a:t>
                          </a:r>
                          <a:endParaRPr lang="en-ID" sz="18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327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560.679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18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005979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6BD69CF-AACE-DC9B-95DD-CED7C73B8F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5872645"/>
                  </p:ext>
                </p:extLst>
              </p:nvPr>
            </p:nvGraphicFramePr>
            <p:xfrm>
              <a:off x="2679178" y="2933700"/>
              <a:ext cx="8861108" cy="1645489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607527">
                      <a:extLst>
                        <a:ext uri="{9D8B030D-6E8A-4147-A177-3AD203B41FA5}">
                          <a16:colId xmlns:a16="http://schemas.microsoft.com/office/drawing/2014/main" val="2334457211"/>
                        </a:ext>
                      </a:extLst>
                    </a:gridCol>
                    <a:gridCol w="1004522">
                      <a:extLst>
                        <a:ext uri="{9D8B030D-6E8A-4147-A177-3AD203B41FA5}">
                          <a16:colId xmlns:a16="http://schemas.microsoft.com/office/drawing/2014/main" val="740770398"/>
                        </a:ext>
                      </a:extLst>
                    </a:gridCol>
                    <a:gridCol w="1641108">
                      <a:extLst>
                        <a:ext uri="{9D8B030D-6E8A-4147-A177-3AD203B41FA5}">
                          <a16:colId xmlns:a16="http://schemas.microsoft.com/office/drawing/2014/main" val="3474295567"/>
                        </a:ext>
                      </a:extLst>
                    </a:gridCol>
                    <a:gridCol w="1864497">
                      <a:extLst>
                        <a:ext uri="{9D8B030D-6E8A-4147-A177-3AD203B41FA5}">
                          <a16:colId xmlns:a16="http://schemas.microsoft.com/office/drawing/2014/main" val="3756200898"/>
                        </a:ext>
                      </a:extLst>
                    </a:gridCol>
                    <a:gridCol w="1260032">
                      <a:extLst>
                        <a:ext uri="{9D8B030D-6E8A-4147-A177-3AD203B41FA5}">
                          <a16:colId xmlns:a16="http://schemas.microsoft.com/office/drawing/2014/main" val="1555984475"/>
                        </a:ext>
                      </a:extLst>
                    </a:gridCol>
                    <a:gridCol w="1483422">
                      <a:extLst>
                        <a:ext uri="{9D8B030D-6E8A-4147-A177-3AD203B41FA5}">
                          <a16:colId xmlns:a16="http://schemas.microsoft.com/office/drawing/2014/main" val="2328039610"/>
                        </a:ext>
                      </a:extLst>
                    </a:gridCol>
                  </a:tblGrid>
                  <a:tr h="577660">
                    <a:tc>
                      <a:txBody>
                        <a:bodyPr/>
                        <a:lstStyle/>
                        <a:p>
                          <a:pPr marL="0" indent="9207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Sumber</a:t>
                          </a: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Variasi</a:t>
                          </a:r>
                          <a:endParaRPr lang="en-ID" sz="18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DB</a:t>
                          </a:r>
                          <a:endParaRPr lang="en-ID" sz="18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Jumlah </a:t>
                          </a:r>
                          <a:r>
                            <a:rPr lang="en-US" sz="18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Kuadrat</a:t>
                          </a:r>
                          <a:endParaRPr lang="en-ID" sz="18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Rata-Rata </a:t>
                          </a:r>
                          <a:r>
                            <a:rPr lang="en-US" sz="18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Kuadrat</a:t>
                          </a:r>
                          <a:endParaRPr lang="en-ID" sz="18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487864" t="-12632" r="-118932" b="-2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18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38417765"/>
                      </a:ext>
                    </a:extLst>
                  </a:tr>
                  <a:tr h="355943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Regresi</a:t>
                          </a:r>
                          <a:endParaRPr lang="en-ID" sz="18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6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25.439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4.240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2.54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0.020</a:t>
                          </a:r>
                          <a:endParaRPr lang="en-ID" sz="18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93941734"/>
                      </a:ext>
                    </a:extLst>
                  </a:tr>
                  <a:tr h="355943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Error</a:t>
                          </a:r>
                          <a:endParaRPr lang="en-ID" sz="18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321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535.241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1.667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47970212"/>
                      </a:ext>
                    </a:extLst>
                  </a:tr>
                  <a:tr h="355943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Total</a:t>
                          </a:r>
                          <a:endParaRPr lang="en-ID" sz="18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327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560.679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18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18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005979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3F47799E-93E2-13A7-3EE7-B8D116AD83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576610"/>
                  </p:ext>
                </p:extLst>
              </p:nvPr>
            </p:nvGraphicFramePr>
            <p:xfrm>
              <a:off x="2679178" y="4755713"/>
              <a:ext cx="10046223" cy="3466813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707788">
                      <a:extLst>
                        <a:ext uri="{9D8B030D-6E8A-4147-A177-3AD203B41FA5}">
                          <a16:colId xmlns:a16="http://schemas.microsoft.com/office/drawing/2014/main" val="450588452"/>
                        </a:ext>
                      </a:extLst>
                    </a:gridCol>
                    <a:gridCol w="1724614">
                      <a:extLst>
                        <a:ext uri="{9D8B030D-6E8A-4147-A177-3AD203B41FA5}">
                          <a16:colId xmlns:a16="http://schemas.microsoft.com/office/drawing/2014/main" val="3382464729"/>
                        </a:ext>
                      </a:extLst>
                    </a:gridCol>
                    <a:gridCol w="1765274">
                      <a:extLst>
                        <a:ext uri="{9D8B030D-6E8A-4147-A177-3AD203B41FA5}">
                          <a16:colId xmlns:a16="http://schemas.microsoft.com/office/drawing/2014/main" val="2696526659"/>
                        </a:ext>
                      </a:extLst>
                    </a:gridCol>
                    <a:gridCol w="1647497">
                      <a:extLst>
                        <a:ext uri="{9D8B030D-6E8A-4147-A177-3AD203B41FA5}">
                          <a16:colId xmlns:a16="http://schemas.microsoft.com/office/drawing/2014/main" val="4117087181"/>
                        </a:ext>
                      </a:extLst>
                    </a:gridCol>
                    <a:gridCol w="1664321">
                      <a:extLst>
                        <a:ext uri="{9D8B030D-6E8A-4147-A177-3AD203B41FA5}">
                          <a16:colId xmlns:a16="http://schemas.microsoft.com/office/drawing/2014/main" val="2319600259"/>
                        </a:ext>
                      </a:extLst>
                    </a:gridCol>
                    <a:gridCol w="1536729">
                      <a:extLst>
                        <a:ext uri="{9D8B030D-6E8A-4147-A177-3AD203B41FA5}">
                          <a16:colId xmlns:a16="http://schemas.microsoft.com/office/drawing/2014/main" val="2194719249"/>
                        </a:ext>
                      </a:extLst>
                    </a:gridCol>
                  </a:tblGrid>
                  <a:tr h="44401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Parameter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Coef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SE </a:t>
                          </a:r>
                          <a:r>
                            <a:rPr lang="en-ID" sz="18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Coef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</m:e>
                                  <m:sub>
                                    <m:r>
                                      <a:rPr lang="en-ID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𝐡𝐢𝐭𝐮𝐧𝐠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VIF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70947054"/>
                      </a:ext>
                    </a:extLst>
                  </a:tr>
                  <a:tr h="431829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Constant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3.289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0.375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8.763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78448449"/>
                      </a:ext>
                    </a:extLst>
                  </a:tr>
                  <a:tr h="431829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0.021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0.014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1.536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0.125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1.026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82529112"/>
                      </a:ext>
                    </a:extLst>
                  </a:tr>
                  <a:tr h="431829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-0.004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0.002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-1.905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0.058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1.024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10486915"/>
                      </a:ext>
                    </a:extLst>
                  </a:tr>
                  <a:tr h="431829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0.005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0.003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1.568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0.118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1.008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30363686"/>
                      </a:ext>
                    </a:extLst>
                  </a:tr>
                  <a:tr h="431829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-0.022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0.013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-1.712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0.088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2.058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66942242"/>
                      </a:ext>
                    </a:extLst>
                  </a:tr>
                  <a:tr h="431829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0.018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0.013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1.447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0.149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2.630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78554059"/>
                      </a:ext>
                    </a:extLst>
                  </a:tr>
                  <a:tr h="431829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D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-0.021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0.012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-1.720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0.086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2.208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108378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3F47799E-93E2-13A7-3EE7-B8D116AD83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576610"/>
                  </p:ext>
                </p:extLst>
              </p:nvPr>
            </p:nvGraphicFramePr>
            <p:xfrm>
              <a:off x="2679178" y="4755713"/>
              <a:ext cx="10046223" cy="3466813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707788">
                      <a:extLst>
                        <a:ext uri="{9D8B030D-6E8A-4147-A177-3AD203B41FA5}">
                          <a16:colId xmlns:a16="http://schemas.microsoft.com/office/drawing/2014/main" val="450588452"/>
                        </a:ext>
                      </a:extLst>
                    </a:gridCol>
                    <a:gridCol w="1724614">
                      <a:extLst>
                        <a:ext uri="{9D8B030D-6E8A-4147-A177-3AD203B41FA5}">
                          <a16:colId xmlns:a16="http://schemas.microsoft.com/office/drawing/2014/main" val="3382464729"/>
                        </a:ext>
                      </a:extLst>
                    </a:gridCol>
                    <a:gridCol w="1765274">
                      <a:extLst>
                        <a:ext uri="{9D8B030D-6E8A-4147-A177-3AD203B41FA5}">
                          <a16:colId xmlns:a16="http://schemas.microsoft.com/office/drawing/2014/main" val="2696526659"/>
                        </a:ext>
                      </a:extLst>
                    </a:gridCol>
                    <a:gridCol w="1647497">
                      <a:extLst>
                        <a:ext uri="{9D8B030D-6E8A-4147-A177-3AD203B41FA5}">
                          <a16:colId xmlns:a16="http://schemas.microsoft.com/office/drawing/2014/main" val="4117087181"/>
                        </a:ext>
                      </a:extLst>
                    </a:gridCol>
                    <a:gridCol w="1664321">
                      <a:extLst>
                        <a:ext uri="{9D8B030D-6E8A-4147-A177-3AD203B41FA5}">
                          <a16:colId xmlns:a16="http://schemas.microsoft.com/office/drawing/2014/main" val="2319600259"/>
                        </a:ext>
                      </a:extLst>
                    </a:gridCol>
                    <a:gridCol w="1536729">
                      <a:extLst>
                        <a:ext uri="{9D8B030D-6E8A-4147-A177-3AD203B41FA5}">
                          <a16:colId xmlns:a16="http://schemas.microsoft.com/office/drawing/2014/main" val="2194719249"/>
                        </a:ext>
                      </a:extLst>
                    </a:gridCol>
                  </a:tblGrid>
                  <a:tr h="44401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Parameter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Coef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SE </a:t>
                          </a:r>
                          <a:r>
                            <a:rPr lang="en-ID" sz="18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Coef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314760" t="-1370" r="-194096" b="-6808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VIF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70947054"/>
                      </a:ext>
                    </a:extLst>
                  </a:tr>
                  <a:tr h="431829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Constant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3.289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0.375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8.763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 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78448449"/>
                      </a:ext>
                    </a:extLst>
                  </a:tr>
                  <a:tr h="4318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t="-204225" r="-489286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0.021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0.014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1.536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0.125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1.026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82529112"/>
                      </a:ext>
                    </a:extLst>
                  </a:tr>
                  <a:tr h="4318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t="-308571" r="-489286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-0.004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0.002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-1.905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0.058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1.024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10486915"/>
                      </a:ext>
                    </a:extLst>
                  </a:tr>
                  <a:tr h="4318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t="-402817" r="-489286" b="-3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0.005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0.003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1.568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0.118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1.008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30363686"/>
                      </a:ext>
                    </a:extLst>
                  </a:tr>
                  <a:tr h="4318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t="-502817" r="-489286" b="-2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-0.022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0.013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-1.712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0.088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2.058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66942242"/>
                      </a:ext>
                    </a:extLst>
                  </a:tr>
                  <a:tr h="4318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t="-602817" r="-489286" b="-10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0.018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0.013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1.447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0.149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2.630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78554059"/>
                      </a:ext>
                    </a:extLst>
                  </a:tr>
                  <a:tr h="4318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t="-702817" r="-489286" b="-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-0.021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0.012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-1.720</a:t>
                          </a:r>
                          <a:endParaRPr lang="en-ID" sz="20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0.086</a:t>
                          </a:r>
                          <a:endParaRPr lang="en-ID" sz="20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18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2.208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1083783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79DD70-A743-23CD-9369-05844EF57A89}"/>
                  </a:ext>
                </a:extLst>
              </p:cNvPr>
              <p:cNvSpPr txBox="1"/>
              <p:nvPr/>
            </p:nvSpPr>
            <p:spPr>
              <a:xfrm>
                <a:off x="1295400" y="8867639"/>
                <a:ext cx="13263372" cy="569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D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̂"/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</m:rad>
                      <m:r>
                        <a:rPr lang="en-ID" sz="2400" i="0">
                          <a:latin typeface="Cambria Math" panose="02040503050406030204" pitchFamily="18" charset="0"/>
                        </a:rPr>
                        <m:t>=3.289+0.0214</m:t>
                      </m:r>
                      <m:sSub>
                        <m:sSubPr>
                          <m:ctrlPr>
                            <a:rPr lang="en-ID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sz="24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D" sz="2400" i="0">
                          <a:latin typeface="Cambria Math" panose="02040503050406030204" pitchFamily="18" charset="0"/>
                        </a:rPr>
                        <m:t>−0.004</m:t>
                      </m:r>
                      <m:sSub>
                        <m:sSubPr>
                          <m:ctrlPr>
                            <a:rPr lang="en-ID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sz="24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D" sz="2400" i="0">
                          <a:latin typeface="Cambria Math" panose="02040503050406030204" pitchFamily="18" charset="0"/>
                        </a:rPr>
                        <m:t>+0.005</m:t>
                      </m:r>
                      <m:sSub>
                        <m:sSubPr>
                          <m:ctrlPr>
                            <a:rPr lang="en-ID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sz="24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D" sz="2400" i="0">
                          <a:latin typeface="Cambria Math" panose="02040503050406030204" pitchFamily="18" charset="0"/>
                        </a:rPr>
                        <m:t>−0.022</m:t>
                      </m:r>
                      <m:sSub>
                        <m:sSubPr>
                          <m:ctrlPr>
                            <a:rPr lang="en-ID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sz="24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D" sz="2400" i="0">
                          <a:latin typeface="Cambria Math" panose="02040503050406030204" pitchFamily="18" charset="0"/>
                        </a:rPr>
                        <m:t>+0.018</m:t>
                      </m:r>
                      <m:sSub>
                        <m:sSubPr>
                          <m:ctrlPr>
                            <a:rPr lang="en-ID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D" sz="24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D" sz="2400" i="0">
                          <a:latin typeface="Cambria Math" panose="02040503050406030204" pitchFamily="18" charset="0"/>
                        </a:rPr>
                        <m:t>−0.021</m:t>
                      </m:r>
                      <m:sSub>
                        <m:sSubPr>
                          <m:ctrlPr>
                            <a:rPr lang="en-ID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79DD70-A743-23CD-9369-05844EF57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8867639"/>
                <a:ext cx="13263372" cy="5697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4390E78-029A-D62D-20C1-0ED8B21E4CF2}"/>
              </a:ext>
            </a:extLst>
          </p:cNvPr>
          <p:cNvSpPr txBox="1"/>
          <p:nvPr/>
        </p:nvSpPr>
        <p:spPr>
          <a:xfrm>
            <a:off x="2644685" y="8520819"/>
            <a:ext cx="5649684" cy="375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marR="33655" indent="-11113">
              <a:lnSpc>
                <a:spcPct val="105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Model Regresi Linier Transformasi Akar:</a:t>
            </a:r>
            <a:endParaRPr lang="en-ID" sz="2800" b="1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31586"/>
      </p:ext>
    </p:extLst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D1BAC47-4325-0919-40B4-A36A5E9E2A24}"/>
              </a:ext>
            </a:extLst>
          </p:cNvPr>
          <p:cNvSpPr/>
          <p:nvPr/>
        </p:nvSpPr>
        <p:spPr>
          <a:xfrm>
            <a:off x="2362200" y="7497719"/>
            <a:ext cx="8897649" cy="108391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FC3A9E9-2E98-1A5F-28AD-EE8A7408B355}"/>
              </a:ext>
            </a:extLst>
          </p:cNvPr>
          <p:cNvSpPr txBox="1"/>
          <p:nvPr/>
        </p:nvSpPr>
        <p:spPr>
          <a:xfrm>
            <a:off x="2532351" y="1958371"/>
            <a:ext cx="12954000" cy="73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2800" dirty="0" err="1">
                <a:solidFill>
                  <a:srgbClr val="000000"/>
                </a:solidFill>
                <a:latin typeface="Poppins Bold"/>
              </a:rPr>
              <a:t>Pemeriksaan</a:t>
            </a:r>
            <a:r>
              <a:rPr lang="en-US" sz="2800" dirty="0">
                <a:solidFill>
                  <a:srgbClr val="000000"/>
                </a:solidFill>
                <a:latin typeface="Poppins Bold"/>
              </a:rPr>
              <a:t> Asumsi  IIDN (</a:t>
            </a:r>
            <a:r>
              <a:rPr lang="en-US" sz="2800" dirty="0" err="1">
                <a:solidFill>
                  <a:srgbClr val="000000"/>
                </a:solidFill>
                <a:latin typeface="Poppins Bold"/>
              </a:rPr>
              <a:t>Identik</a:t>
            </a:r>
            <a:r>
              <a:rPr lang="en-US" sz="2800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 Bold"/>
              </a:rPr>
              <a:t>Independen</a:t>
            </a:r>
            <a:r>
              <a:rPr lang="en-US" sz="2800" dirty="0">
                <a:solidFill>
                  <a:srgbClr val="000000"/>
                </a:solidFill>
                <a:latin typeface="Poppins Bold"/>
              </a:rPr>
              <a:t>, Distribusi Normal)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C1A54-8699-F31C-E91F-73429169B1D0}"/>
              </a:ext>
            </a:extLst>
          </p:cNvPr>
          <p:cNvSpPr txBox="1"/>
          <p:nvPr/>
        </p:nvSpPr>
        <p:spPr>
          <a:xfrm>
            <a:off x="3886200" y="2898548"/>
            <a:ext cx="4876800" cy="40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marR="33655" indent="-11113" algn="ctr">
              <a:lnSpc>
                <a:spcPct val="105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Uji Asumsi Residual </a:t>
            </a:r>
            <a:r>
              <a:rPr lang="en-US" sz="20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Identik</a:t>
            </a:r>
            <a:endParaRPr lang="en-ID" sz="20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759FD18-0973-487D-FE2A-4B541CBA0F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8338768"/>
                  </p:ext>
                </p:extLst>
              </p:nvPr>
            </p:nvGraphicFramePr>
            <p:xfrm>
              <a:off x="2642357" y="4700216"/>
              <a:ext cx="8088947" cy="880778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594475">
                      <a:extLst>
                        <a:ext uri="{9D8B030D-6E8A-4147-A177-3AD203B41FA5}">
                          <a16:colId xmlns:a16="http://schemas.microsoft.com/office/drawing/2014/main" val="3025578390"/>
                        </a:ext>
                      </a:extLst>
                    </a:gridCol>
                    <a:gridCol w="2074158">
                      <a:extLst>
                        <a:ext uri="{9D8B030D-6E8A-4147-A177-3AD203B41FA5}">
                          <a16:colId xmlns:a16="http://schemas.microsoft.com/office/drawing/2014/main" val="4277480612"/>
                        </a:ext>
                      </a:extLst>
                    </a:gridCol>
                    <a:gridCol w="2074158">
                      <a:extLst>
                        <a:ext uri="{9D8B030D-6E8A-4147-A177-3AD203B41FA5}">
                          <a16:colId xmlns:a16="http://schemas.microsoft.com/office/drawing/2014/main" val="2270901011"/>
                        </a:ext>
                      </a:extLst>
                    </a:gridCol>
                    <a:gridCol w="2346156">
                      <a:extLst>
                        <a:ext uri="{9D8B030D-6E8A-4147-A177-3AD203B41FA5}">
                          <a16:colId xmlns:a16="http://schemas.microsoft.com/office/drawing/2014/main" val="2872648113"/>
                        </a:ext>
                      </a:extLst>
                    </a:gridCol>
                  </a:tblGrid>
                  <a:tr h="36282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2000">
                                    <a:effectLst/>
                                    <a:latin typeface="Cambria Math" panose="02040503050406030204" pitchFamily="18" charset="0"/>
                                  </a:rPr>
                                  <m:t>𝐃</m:t>
                                </m:r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𝐡𝐢𝐭𝐮𝐧𝐠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Kesimpulan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77512471"/>
                      </a:ext>
                    </a:extLst>
                  </a:tr>
                  <a:tr h="422117"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2.054</a:t>
                          </a:r>
                          <a:endParaRPr lang="en-ID" sz="24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1.789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0.688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Gagal</a:t>
                          </a: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Tolak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829787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759FD18-0973-487D-FE2A-4B541CBA0F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8338768"/>
                  </p:ext>
                </p:extLst>
              </p:nvPr>
            </p:nvGraphicFramePr>
            <p:xfrm>
              <a:off x="2642357" y="4700216"/>
              <a:ext cx="8088947" cy="880778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594475">
                      <a:extLst>
                        <a:ext uri="{9D8B030D-6E8A-4147-A177-3AD203B41FA5}">
                          <a16:colId xmlns:a16="http://schemas.microsoft.com/office/drawing/2014/main" val="3025578390"/>
                        </a:ext>
                      </a:extLst>
                    </a:gridCol>
                    <a:gridCol w="2074158">
                      <a:extLst>
                        <a:ext uri="{9D8B030D-6E8A-4147-A177-3AD203B41FA5}">
                          <a16:colId xmlns:a16="http://schemas.microsoft.com/office/drawing/2014/main" val="4277480612"/>
                        </a:ext>
                      </a:extLst>
                    </a:gridCol>
                    <a:gridCol w="2074158">
                      <a:extLst>
                        <a:ext uri="{9D8B030D-6E8A-4147-A177-3AD203B41FA5}">
                          <a16:colId xmlns:a16="http://schemas.microsoft.com/office/drawing/2014/main" val="2270901011"/>
                        </a:ext>
                      </a:extLst>
                    </a:gridCol>
                    <a:gridCol w="2346156">
                      <a:extLst>
                        <a:ext uri="{9D8B030D-6E8A-4147-A177-3AD203B41FA5}">
                          <a16:colId xmlns:a16="http://schemas.microsoft.com/office/drawing/2014/main" val="2872648113"/>
                        </a:ext>
                      </a:extLst>
                    </a:gridCol>
                  </a:tblGrid>
                  <a:tr h="4586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t="-2632" r="-407252" b="-1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77059" t="-2632" r="-213824" b="-1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Kesimpulan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77512471"/>
                      </a:ext>
                    </a:extLst>
                  </a:tr>
                  <a:tr h="422117"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2.054</a:t>
                          </a:r>
                          <a:endParaRPr lang="en-ID" sz="24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1.789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0.688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244935" t="-113043" r="-260" b="-246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29787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9682D2F-1249-7ACE-B94A-AD5289A44F3F}"/>
              </a:ext>
            </a:extLst>
          </p:cNvPr>
          <p:cNvSpPr txBox="1"/>
          <p:nvPr/>
        </p:nvSpPr>
        <p:spPr>
          <a:xfrm>
            <a:off x="3918857" y="4303368"/>
            <a:ext cx="4876800" cy="40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marR="33655" indent="-11113" algn="ctr">
              <a:lnSpc>
                <a:spcPct val="105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Uji Asumsi Residual </a:t>
            </a:r>
            <a:r>
              <a:rPr lang="en-US" sz="20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Independen</a:t>
            </a:r>
            <a:endParaRPr lang="en-ID" sz="20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805F548-D3BB-6ED3-7F72-B12A3FF03A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5224419"/>
                  </p:ext>
                </p:extLst>
              </p:nvPr>
            </p:nvGraphicFramePr>
            <p:xfrm>
              <a:off x="3600232" y="6210300"/>
              <a:ext cx="6014789" cy="786315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594475">
                      <a:extLst>
                        <a:ext uri="{9D8B030D-6E8A-4147-A177-3AD203B41FA5}">
                          <a16:colId xmlns:a16="http://schemas.microsoft.com/office/drawing/2014/main" val="3025578390"/>
                        </a:ext>
                      </a:extLst>
                    </a:gridCol>
                    <a:gridCol w="2074158">
                      <a:extLst>
                        <a:ext uri="{9D8B030D-6E8A-4147-A177-3AD203B41FA5}">
                          <a16:colId xmlns:a16="http://schemas.microsoft.com/office/drawing/2014/main" val="2270901011"/>
                        </a:ext>
                      </a:extLst>
                    </a:gridCol>
                    <a:gridCol w="2346156">
                      <a:extLst>
                        <a:ext uri="{9D8B030D-6E8A-4147-A177-3AD203B41FA5}">
                          <a16:colId xmlns:a16="http://schemas.microsoft.com/office/drawing/2014/main" val="2872648113"/>
                        </a:ext>
                      </a:extLst>
                    </a:gridCol>
                  </a:tblGrid>
                  <a:tr h="362820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dirty="0">
                              <a:effectLst/>
                              <a:latin typeface="Poppins" panose="00000500000000000000" pitchFamily="2" charset="0"/>
                              <a:ea typeface="Yu Mincho" panose="02020400000000000000" pitchFamily="18" charset="-128"/>
                              <a:cs typeface="Poppins" panose="00000500000000000000" pitchFamily="2" charset="0"/>
                            </a:rPr>
                            <a:t>KS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Kesimpulan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77512471"/>
                      </a:ext>
                    </a:extLst>
                  </a:tr>
                  <a:tr h="407410"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0.031</a:t>
                          </a:r>
                          <a:endParaRPr lang="en-ID" sz="24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0.915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Gagal</a:t>
                          </a: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Tolak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829787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805F548-D3BB-6ED3-7F72-B12A3FF03A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5224419"/>
                  </p:ext>
                </p:extLst>
              </p:nvPr>
            </p:nvGraphicFramePr>
            <p:xfrm>
              <a:off x="3600232" y="6210300"/>
              <a:ext cx="6014789" cy="786315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594475">
                      <a:extLst>
                        <a:ext uri="{9D8B030D-6E8A-4147-A177-3AD203B41FA5}">
                          <a16:colId xmlns:a16="http://schemas.microsoft.com/office/drawing/2014/main" val="3025578390"/>
                        </a:ext>
                      </a:extLst>
                    </a:gridCol>
                    <a:gridCol w="2074158">
                      <a:extLst>
                        <a:ext uri="{9D8B030D-6E8A-4147-A177-3AD203B41FA5}">
                          <a16:colId xmlns:a16="http://schemas.microsoft.com/office/drawing/2014/main" val="2270901011"/>
                        </a:ext>
                      </a:extLst>
                    </a:gridCol>
                    <a:gridCol w="2346156">
                      <a:extLst>
                        <a:ext uri="{9D8B030D-6E8A-4147-A177-3AD203B41FA5}">
                          <a16:colId xmlns:a16="http://schemas.microsoft.com/office/drawing/2014/main" val="2872648113"/>
                        </a:ext>
                      </a:extLst>
                    </a:gridCol>
                  </a:tblGrid>
                  <a:tr h="378905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dirty="0">
                              <a:effectLst/>
                              <a:latin typeface="Poppins" panose="00000500000000000000" pitchFamily="2" charset="0"/>
                              <a:ea typeface="Yu Mincho" panose="02020400000000000000" pitchFamily="18" charset="-128"/>
                              <a:cs typeface="Poppins" panose="00000500000000000000" pitchFamily="2" charset="0"/>
                            </a:rPr>
                            <a:t>KS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Kesimpulan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77512471"/>
                      </a:ext>
                    </a:extLst>
                  </a:tr>
                  <a:tr h="407410"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0.031</a:t>
                          </a:r>
                          <a:endParaRPr lang="en-ID" sz="24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0.915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156623" t="-113433" r="-260" b="-268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29787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667142A-7038-D4E1-7C58-76E5AB93DE63}"/>
              </a:ext>
            </a:extLst>
          </p:cNvPr>
          <p:cNvSpPr txBox="1"/>
          <p:nvPr/>
        </p:nvSpPr>
        <p:spPr>
          <a:xfrm>
            <a:off x="3918856" y="5845985"/>
            <a:ext cx="5377543" cy="40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marR="33655" indent="-11113" algn="ctr">
              <a:lnSpc>
                <a:spcPct val="105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Uji Asumsi Residual Berdistribusi Normal</a:t>
            </a:r>
            <a:endParaRPr lang="en-ID" sz="20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626BC0-3A8F-96FA-5EA3-E6BF15964AEF}"/>
              </a:ext>
            </a:extLst>
          </p:cNvPr>
          <p:cNvSpPr txBox="1"/>
          <p:nvPr/>
        </p:nvSpPr>
        <p:spPr>
          <a:xfrm>
            <a:off x="2362200" y="7497719"/>
            <a:ext cx="8897649" cy="97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Seluruh asumsi IIDN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telah</a:t>
            </a:r>
            <a:r>
              <a:rPr lang="en-US" sz="24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4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terpenuhi</a:t>
            </a:r>
            <a:endParaRPr lang="en-US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  <a:p>
            <a:pPr marL="342900" lvl="1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Dapat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dilanjut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untuk </a:t>
            </a:r>
            <a:r>
              <a:rPr lang="en-US" sz="24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pemodelan</a:t>
            </a: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regresi spasial</a:t>
            </a:r>
            <a:endParaRPr lang="en-ID" sz="24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02D6FF13-8530-FF49-A6AB-95E984211C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2E80B1A-F4BB-9324-20D0-DA4A4C33974C}"/>
              </a:ext>
            </a:extLst>
          </p:cNvPr>
          <p:cNvSpPr txBox="1"/>
          <p:nvPr/>
        </p:nvSpPr>
        <p:spPr>
          <a:xfrm>
            <a:off x="1028699" y="921544"/>
            <a:ext cx="12077701" cy="78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800" dirty="0" err="1">
                <a:solidFill>
                  <a:srgbClr val="000000"/>
                </a:solidFill>
                <a:latin typeface="Poppins Bold"/>
              </a:rPr>
              <a:t>Pemodelan</a:t>
            </a:r>
            <a:r>
              <a:rPr lang="en-US" sz="3800" dirty="0">
                <a:solidFill>
                  <a:srgbClr val="000000"/>
                </a:solidFill>
                <a:latin typeface="Poppins Bold"/>
              </a:rPr>
              <a:t> Regresi Linier Transformasi Akar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A6CE01D0-EC40-F322-65C9-AE8DD7FD5F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8917986"/>
                  </p:ext>
                </p:extLst>
              </p:nvPr>
            </p:nvGraphicFramePr>
            <p:xfrm>
              <a:off x="2642357" y="3348153"/>
              <a:ext cx="8088947" cy="78493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594475">
                      <a:extLst>
                        <a:ext uri="{9D8B030D-6E8A-4147-A177-3AD203B41FA5}">
                          <a16:colId xmlns:a16="http://schemas.microsoft.com/office/drawing/2014/main" val="2997904888"/>
                        </a:ext>
                      </a:extLst>
                    </a:gridCol>
                    <a:gridCol w="2074158">
                      <a:extLst>
                        <a:ext uri="{9D8B030D-6E8A-4147-A177-3AD203B41FA5}">
                          <a16:colId xmlns:a16="http://schemas.microsoft.com/office/drawing/2014/main" val="2320857903"/>
                        </a:ext>
                      </a:extLst>
                    </a:gridCol>
                    <a:gridCol w="2074158">
                      <a:extLst>
                        <a:ext uri="{9D8B030D-6E8A-4147-A177-3AD203B41FA5}">
                          <a16:colId xmlns:a16="http://schemas.microsoft.com/office/drawing/2014/main" val="2382345770"/>
                        </a:ext>
                      </a:extLst>
                    </a:gridCol>
                    <a:gridCol w="2346156">
                      <a:extLst>
                        <a:ext uri="{9D8B030D-6E8A-4147-A177-3AD203B41FA5}">
                          <a16:colId xmlns:a16="http://schemas.microsoft.com/office/drawing/2014/main" val="770386177"/>
                        </a:ext>
                      </a:extLst>
                    </a:gridCol>
                  </a:tblGrid>
                  <a:tr h="469215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2000">
                                    <a:effectLst/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𝐏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𝐡𝐢𝐭𝐮𝐧𝐠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2000">
                                    <a:effectLst/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𝐏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𝐭𝐚𝐛𝐞𝐥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Kesimpulan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71323324"/>
                      </a:ext>
                    </a:extLst>
                  </a:tr>
                  <a:tr h="268551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7.406</a:t>
                          </a:r>
                          <a:endParaRPr lang="en-ID" sz="24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10.645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0.285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Gagal</a:t>
                          </a: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Tolak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191043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A6CE01D0-EC40-F322-65C9-AE8DD7FD5F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8917986"/>
                  </p:ext>
                </p:extLst>
              </p:nvPr>
            </p:nvGraphicFramePr>
            <p:xfrm>
              <a:off x="2642357" y="3348153"/>
              <a:ext cx="8088947" cy="78493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594475">
                      <a:extLst>
                        <a:ext uri="{9D8B030D-6E8A-4147-A177-3AD203B41FA5}">
                          <a16:colId xmlns:a16="http://schemas.microsoft.com/office/drawing/2014/main" val="2997904888"/>
                        </a:ext>
                      </a:extLst>
                    </a:gridCol>
                    <a:gridCol w="2074158">
                      <a:extLst>
                        <a:ext uri="{9D8B030D-6E8A-4147-A177-3AD203B41FA5}">
                          <a16:colId xmlns:a16="http://schemas.microsoft.com/office/drawing/2014/main" val="2320857903"/>
                        </a:ext>
                      </a:extLst>
                    </a:gridCol>
                    <a:gridCol w="2074158">
                      <a:extLst>
                        <a:ext uri="{9D8B030D-6E8A-4147-A177-3AD203B41FA5}">
                          <a16:colId xmlns:a16="http://schemas.microsoft.com/office/drawing/2014/main" val="2382345770"/>
                        </a:ext>
                      </a:extLst>
                    </a:gridCol>
                    <a:gridCol w="2346156">
                      <a:extLst>
                        <a:ext uri="{9D8B030D-6E8A-4147-A177-3AD203B41FA5}">
                          <a16:colId xmlns:a16="http://schemas.microsoft.com/office/drawing/2014/main" val="770386177"/>
                        </a:ext>
                      </a:extLst>
                    </a:gridCol>
                  </a:tblGrid>
                  <a:tr h="4692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2"/>
                          <a:stretch>
                            <a:fillRect t="-14103" r="-407252" b="-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2"/>
                          <a:stretch>
                            <a:fillRect l="-77059" t="-14103" r="-213824" b="-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Kesimpulan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71323324"/>
                      </a:ext>
                    </a:extLst>
                  </a:tr>
                  <a:tr h="315722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7.406</a:t>
                          </a:r>
                          <a:endParaRPr lang="en-ID" sz="24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10.645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0.285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2"/>
                          <a:stretch>
                            <a:fillRect l="-244935" t="-171154" r="-260" b="-48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910436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19062381"/>
      </p:ext>
    </p:extLst>
  </p:cSld>
  <p:clrMapOvr>
    <a:masterClrMapping/>
  </p:clrMapOvr>
  <p:transition spd="med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8574358-846D-776F-8A55-A9B91C2A6EA4}"/>
              </a:ext>
            </a:extLst>
          </p:cNvPr>
          <p:cNvSpPr/>
          <p:nvPr/>
        </p:nvSpPr>
        <p:spPr>
          <a:xfrm>
            <a:off x="2362200" y="7581900"/>
            <a:ext cx="13868400" cy="184110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FC3A9E9-2E98-1A5F-28AD-EE8A7408B355}"/>
              </a:ext>
            </a:extLst>
          </p:cNvPr>
          <p:cNvSpPr txBox="1"/>
          <p:nvPr/>
        </p:nvSpPr>
        <p:spPr>
          <a:xfrm>
            <a:off x="2576624" y="2040455"/>
            <a:ext cx="12954000" cy="75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200" dirty="0">
                <a:solidFill>
                  <a:srgbClr val="000000"/>
                </a:solidFill>
                <a:latin typeface="Poppins Bold"/>
              </a:rPr>
              <a:t>Dependensi Spasial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2E80B1A-F4BB-9324-20D0-DA4A4C33974C}"/>
              </a:ext>
            </a:extLst>
          </p:cNvPr>
          <p:cNvSpPr txBox="1"/>
          <p:nvPr/>
        </p:nvSpPr>
        <p:spPr>
          <a:xfrm>
            <a:off x="1028699" y="921544"/>
            <a:ext cx="12077701" cy="802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400" dirty="0" err="1">
                <a:solidFill>
                  <a:srgbClr val="000000"/>
                </a:solidFill>
                <a:latin typeface="Poppins Bold"/>
              </a:rPr>
              <a:t>Pemodelan</a:t>
            </a:r>
            <a:r>
              <a:rPr lang="en-US" sz="4400" dirty="0">
                <a:solidFill>
                  <a:srgbClr val="000000"/>
                </a:solidFill>
                <a:latin typeface="Poppins Bold"/>
              </a:rPr>
              <a:t> Regresi Spasial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32110A-024C-103E-AEDD-DE993F7B574A}"/>
              </a:ext>
            </a:extLst>
          </p:cNvPr>
          <p:cNvSpPr txBox="1"/>
          <p:nvPr/>
        </p:nvSpPr>
        <p:spPr>
          <a:xfrm>
            <a:off x="2155985" y="2799765"/>
            <a:ext cx="14579748" cy="13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it-IT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Jika satu daerah memiliki nilai tinggi atau rendah dari suatu variabel, maka daerah di sekitarnya cenderung memiliki nilai yang serupa.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it-IT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Pengujian dependensi spasial dapat dilakukan dengan melakukan uji Moran’s I.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38CF9F4-1EAA-1541-379C-2A982297F2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4679139"/>
                  </p:ext>
                </p:extLst>
              </p:nvPr>
            </p:nvGraphicFramePr>
            <p:xfrm>
              <a:off x="3156703" y="6324052"/>
              <a:ext cx="7608445" cy="1109595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469098">
                      <a:extLst>
                        <a:ext uri="{9D8B030D-6E8A-4147-A177-3AD203B41FA5}">
                          <a16:colId xmlns:a16="http://schemas.microsoft.com/office/drawing/2014/main" val="2825112869"/>
                        </a:ext>
                      </a:extLst>
                    </a:gridCol>
                    <a:gridCol w="1911062">
                      <a:extLst>
                        <a:ext uri="{9D8B030D-6E8A-4147-A177-3AD203B41FA5}">
                          <a16:colId xmlns:a16="http://schemas.microsoft.com/office/drawing/2014/main" val="3990477174"/>
                        </a:ext>
                      </a:extLst>
                    </a:gridCol>
                    <a:gridCol w="2066613">
                      <a:extLst>
                        <a:ext uri="{9D8B030D-6E8A-4147-A177-3AD203B41FA5}">
                          <a16:colId xmlns:a16="http://schemas.microsoft.com/office/drawing/2014/main" val="3802428772"/>
                        </a:ext>
                      </a:extLst>
                    </a:gridCol>
                    <a:gridCol w="2161672">
                      <a:extLst>
                        <a:ext uri="{9D8B030D-6E8A-4147-A177-3AD203B41FA5}">
                          <a16:colId xmlns:a16="http://schemas.microsoft.com/office/drawing/2014/main" val="770861113"/>
                        </a:ext>
                      </a:extLst>
                    </a:gridCol>
                  </a:tblGrid>
                  <a:tr h="539234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2000">
                                    <a:effectLst/>
                                    <a:latin typeface="Cambria Math" panose="02040503050406030204" pitchFamily="18" charset="0"/>
                                  </a:rPr>
                                  <m:t>𝐙</m:t>
                                </m:r>
                                <m:d>
                                  <m:d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𝐈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𝐙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en-ID" sz="2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D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𝛂</m:t>
                                        </m:r>
                                      </m:num>
                                      <m:den>
                                        <m:r>
                                          <a:rPr lang="en-ID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</m:sub>
                                </m:sSub>
                              </m:oMath>
                            </m:oMathPara>
                          </a14:m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Kesimpulan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6077055"/>
                      </a:ext>
                    </a:extLst>
                  </a:tr>
                  <a:tr h="536952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6.071</a:t>
                          </a:r>
                          <a:endParaRPr lang="en-ID" sz="20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1.44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2000">
                                    <a:effectLst/>
                                    <a:latin typeface="Cambria Math" panose="02040503050406030204" pitchFamily="18" charset="0"/>
                                  </a:rPr>
                                  <m:t>6.34×</m:t>
                                </m:r>
                                <m:sSup>
                                  <m:sSup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Tolak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5767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38CF9F4-1EAA-1541-379C-2A982297F2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4679139"/>
                  </p:ext>
                </p:extLst>
              </p:nvPr>
            </p:nvGraphicFramePr>
            <p:xfrm>
              <a:off x="3156703" y="6324052"/>
              <a:ext cx="7608445" cy="1109595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1469098">
                      <a:extLst>
                        <a:ext uri="{9D8B030D-6E8A-4147-A177-3AD203B41FA5}">
                          <a16:colId xmlns:a16="http://schemas.microsoft.com/office/drawing/2014/main" val="2825112869"/>
                        </a:ext>
                      </a:extLst>
                    </a:gridCol>
                    <a:gridCol w="1911062">
                      <a:extLst>
                        <a:ext uri="{9D8B030D-6E8A-4147-A177-3AD203B41FA5}">
                          <a16:colId xmlns:a16="http://schemas.microsoft.com/office/drawing/2014/main" val="3990477174"/>
                        </a:ext>
                      </a:extLst>
                    </a:gridCol>
                    <a:gridCol w="2066613">
                      <a:extLst>
                        <a:ext uri="{9D8B030D-6E8A-4147-A177-3AD203B41FA5}">
                          <a16:colId xmlns:a16="http://schemas.microsoft.com/office/drawing/2014/main" val="3802428772"/>
                        </a:ext>
                      </a:extLst>
                    </a:gridCol>
                    <a:gridCol w="2161672">
                      <a:extLst>
                        <a:ext uri="{9D8B030D-6E8A-4147-A177-3AD203B41FA5}">
                          <a16:colId xmlns:a16="http://schemas.microsoft.com/office/drawing/2014/main" val="770861113"/>
                        </a:ext>
                      </a:extLst>
                    </a:gridCol>
                  </a:tblGrid>
                  <a:tr h="5726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t="-1064" r="-418672" b="-10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76752" t="-1064" r="-221338" b="-10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Kesimpulan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6077055"/>
                      </a:ext>
                    </a:extLst>
                  </a:tr>
                  <a:tr h="536952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6.071</a:t>
                          </a:r>
                          <a:endParaRPr lang="en-ID" sz="20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1.44</a:t>
                          </a:r>
                          <a:endParaRPr lang="en-ID" sz="20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163717" t="-106742" r="-105015" b="-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251831" t="-106742" r="-282" b="-78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7671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F2A2F1B-BEAE-CEA7-3113-D3B2347408C1}"/>
              </a:ext>
            </a:extLst>
          </p:cNvPr>
          <p:cNvSpPr txBox="1"/>
          <p:nvPr/>
        </p:nvSpPr>
        <p:spPr>
          <a:xfrm>
            <a:off x="4060206" y="5920123"/>
            <a:ext cx="5377543" cy="40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marR="33655" indent="-11113" algn="ctr">
              <a:lnSpc>
                <a:spcPct val="105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Uji Moran’s I</a:t>
            </a:r>
            <a:endParaRPr lang="en-ID" sz="20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01DC20-BC22-AD96-ACBC-9C36D6CE8765}"/>
                  </a:ext>
                </a:extLst>
              </p:cNvPr>
              <p:cNvSpPr txBox="1"/>
              <p:nvPr/>
            </p:nvSpPr>
            <p:spPr>
              <a:xfrm>
                <a:off x="2797393" y="4691207"/>
                <a:ext cx="12344400" cy="906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	: </a:t>
                </a: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(tidak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ada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autokorelasi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spasial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antar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lokasi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  <a:tabLst>
                    <a:tab pos="2705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	: </a:t>
                </a: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(Ada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autokorelasi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spasial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antar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2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lokasi</a:t>
                </a:r>
                <a:r>
                  <a:rPr lang="en-US" sz="2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</a:t>
                </a:r>
                <a:endParaRPr lang="en-ID" sz="22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01DC20-BC22-AD96-ACBC-9C36D6CE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393" y="4691207"/>
                <a:ext cx="12344400" cy="906017"/>
              </a:xfrm>
              <a:prstGeom prst="rect">
                <a:avLst/>
              </a:prstGeom>
              <a:blipFill>
                <a:blip r:embed="rId11"/>
                <a:stretch>
                  <a:fillRect t="-3378" b="-135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3180B98-39F8-7FCD-4578-95DD9C6F5A8C}"/>
              </a:ext>
            </a:extLst>
          </p:cNvPr>
          <p:cNvSpPr txBox="1"/>
          <p:nvPr/>
        </p:nvSpPr>
        <p:spPr>
          <a:xfrm>
            <a:off x="2337907" y="4308613"/>
            <a:ext cx="13263372" cy="4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215" indent="252095" algn="just">
              <a:lnSpc>
                <a:spcPct val="107000"/>
              </a:lnSpc>
              <a:spcAft>
                <a:spcPts val="800"/>
              </a:spcAft>
              <a:tabLst>
                <a:tab pos="5311140" algn="l"/>
              </a:tabLst>
            </a:pPr>
            <a:r>
              <a:rPr lang="en-US" sz="2200" b="1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Hipotesis:</a:t>
            </a:r>
            <a:endParaRPr lang="en-ID" sz="2200" b="1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D94FDD-597C-E879-C485-E58088D8B863}"/>
                  </a:ext>
                </a:extLst>
              </p:cNvPr>
              <p:cNvSpPr txBox="1"/>
              <p:nvPr/>
            </p:nvSpPr>
            <p:spPr>
              <a:xfrm>
                <a:off x="2159208" y="7659962"/>
                <a:ext cx="14579748" cy="17630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07000"/>
                  </a:lnSpc>
                  <a:spcAft>
                    <a:spcPts val="800"/>
                  </a:spcAft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apat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disimpulkan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bahwa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ada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bukti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yang cukup untuk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menolak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atau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terdapat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autokorelasi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spasial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antar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Lokasi</a:t>
                </a:r>
                <a:r>
                  <a:rPr lang="en-US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.</a:t>
                </a:r>
              </a:p>
              <a:p>
                <a:pPr marL="800100" lvl="1" indent="-342900">
                  <a:lnSpc>
                    <a:spcPct val="107000"/>
                  </a:lnSpc>
                  <a:spcAft>
                    <a:spcPts val="800"/>
                  </a:spcAft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revalensi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balita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4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stunting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antar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desa di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Kabupaten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Tuban yang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berdekatan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memiliki hubungan atau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dependen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satu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sama</a:t>
                </a:r>
                <a:r>
                  <a:rPr lang="en-US" sz="24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lain. 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D94FDD-597C-E879-C485-E58088D8B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208" y="7659962"/>
                <a:ext cx="14579748" cy="1763047"/>
              </a:xfrm>
              <a:prstGeom prst="rect">
                <a:avLst/>
              </a:prstGeom>
              <a:blipFill>
                <a:blip r:embed="rId12"/>
                <a:stretch>
                  <a:fillRect t="-2076" b="-692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69645"/>
      </p:ext>
    </p:extLst>
  </p:cSld>
  <p:clrMapOvr>
    <a:masterClrMapping/>
  </p:clrMapOvr>
  <p:transition spd="med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8574358-846D-776F-8A55-A9B91C2A6EA4}"/>
              </a:ext>
            </a:extLst>
          </p:cNvPr>
          <p:cNvSpPr/>
          <p:nvPr/>
        </p:nvSpPr>
        <p:spPr>
          <a:xfrm>
            <a:off x="2614724" y="7629838"/>
            <a:ext cx="12663376" cy="107674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FC3A9E9-2E98-1A5F-28AD-EE8A7408B355}"/>
              </a:ext>
            </a:extLst>
          </p:cNvPr>
          <p:cNvSpPr txBox="1"/>
          <p:nvPr/>
        </p:nvSpPr>
        <p:spPr>
          <a:xfrm>
            <a:off x="2576624" y="2040455"/>
            <a:ext cx="12954000" cy="75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200" dirty="0">
                <a:solidFill>
                  <a:srgbClr val="000000"/>
                </a:solidFill>
                <a:latin typeface="Poppins Bold"/>
              </a:rPr>
              <a:t>Lagrange Multiplier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2E80B1A-F4BB-9324-20D0-DA4A4C33974C}"/>
              </a:ext>
            </a:extLst>
          </p:cNvPr>
          <p:cNvSpPr txBox="1"/>
          <p:nvPr/>
        </p:nvSpPr>
        <p:spPr>
          <a:xfrm>
            <a:off x="1028699" y="921544"/>
            <a:ext cx="12077701" cy="802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400" dirty="0" err="1">
                <a:solidFill>
                  <a:srgbClr val="000000"/>
                </a:solidFill>
                <a:latin typeface="Poppins Bold"/>
              </a:rPr>
              <a:t>Pemodelan</a:t>
            </a:r>
            <a:r>
              <a:rPr lang="en-US" sz="4400" dirty="0">
                <a:solidFill>
                  <a:srgbClr val="000000"/>
                </a:solidFill>
                <a:latin typeface="Poppins Bold"/>
              </a:rPr>
              <a:t> Regresi Spasial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32110A-024C-103E-AEDD-DE993F7B574A}"/>
              </a:ext>
            </a:extLst>
          </p:cNvPr>
          <p:cNvSpPr txBox="1"/>
          <p:nvPr/>
        </p:nvSpPr>
        <p:spPr>
          <a:xfrm>
            <a:off x="2155985" y="2799765"/>
            <a:ext cx="14579748" cy="97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it-IT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Menguji apakah terdapat autokorelasi pada lag spasial dan / atau error spasial.</a:t>
            </a:r>
          </a:p>
          <a:p>
            <a:pPr marL="857250" lvl="1" indent="-4000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it-IT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Untuk menentukan model spasial yang tepat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D94FDD-597C-E879-C485-E58088D8B863}"/>
              </a:ext>
            </a:extLst>
          </p:cNvPr>
          <p:cNvSpPr txBox="1"/>
          <p:nvPr/>
        </p:nvSpPr>
        <p:spPr>
          <a:xfrm>
            <a:off x="2286000" y="7930743"/>
            <a:ext cx="14074615" cy="474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Model spasial yang digunakan adalah </a:t>
            </a:r>
            <a:r>
              <a:rPr lang="en-US" sz="2400" i="1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Spatial Autoregressive Moving Average</a:t>
            </a:r>
            <a:endParaRPr lang="en-US" sz="2400" i="1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E2DB2CA-44EA-4E8E-9335-38EFB35964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3382578"/>
                  </p:ext>
                </p:extLst>
              </p:nvPr>
            </p:nvGraphicFramePr>
            <p:xfrm>
              <a:off x="2660444" y="4412798"/>
              <a:ext cx="11169893" cy="2920079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5760393">
                      <a:extLst>
                        <a:ext uri="{9D8B030D-6E8A-4147-A177-3AD203B41FA5}">
                          <a16:colId xmlns:a16="http://schemas.microsoft.com/office/drawing/2014/main" val="2668610308"/>
                        </a:ext>
                      </a:extLst>
                    </a:gridCol>
                    <a:gridCol w="2598978">
                      <a:extLst>
                        <a:ext uri="{9D8B030D-6E8A-4147-A177-3AD203B41FA5}">
                          <a16:colId xmlns:a16="http://schemas.microsoft.com/office/drawing/2014/main" val="392363221"/>
                        </a:ext>
                      </a:extLst>
                    </a:gridCol>
                    <a:gridCol w="2810522">
                      <a:extLst>
                        <a:ext uri="{9D8B030D-6E8A-4147-A177-3AD203B41FA5}">
                          <a16:colId xmlns:a16="http://schemas.microsoft.com/office/drawing/2014/main" val="2795814507"/>
                        </a:ext>
                      </a:extLst>
                    </a:gridCol>
                  </a:tblGrid>
                  <a:tr h="546119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Pengujian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2000">
                                    <a:effectLst/>
                                    <a:latin typeface="Cambria Math" panose="02040503050406030204" pitchFamily="18" charset="0"/>
                                  </a:rPr>
                                  <m:t>𝐍𝐢𝐥𝐚𝐢</m:t>
                                </m:r>
                              </m:oMath>
                            </m:oMathPara>
                          </a14:m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3053092"/>
                      </a:ext>
                    </a:extLst>
                  </a:tr>
                  <a:tr h="554018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i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Lagrange Multiplier (Lag)</a:t>
                          </a:r>
                          <a:endParaRPr lang="en-ID" sz="2400" b="0" i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40.897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ID" sz="2000">
                                  <a:effectLst/>
                                  <a:latin typeface="Cambria Math" panose="02040503050406030204" pitchFamily="18" charset="0"/>
                                </a:rPr>
                                <m:t>1.605×</m:t>
                              </m:r>
                              <m:sSup>
                                <m:sSupPr>
                                  <m:ctrlPr>
                                    <a:rPr lang="en-ID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−10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D" sz="2400" dirty="0">
                              <a:effectLst/>
                              <a:latin typeface="Poppins" panose="00000500000000000000" pitchFamily="2" charset="0"/>
                              <a:ea typeface="Yu Mincho" panose="02020400000000000000" pitchFamily="18" charset="-128"/>
                              <a:cs typeface="Poppins" panose="00000500000000000000" pitchFamily="2" charset="0"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04388826"/>
                      </a:ext>
                    </a:extLst>
                  </a:tr>
                  <a:tr h="355953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i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Robust Lagrange Multiplier (Lag)</a:t>
                          </a:r>
                          <a:endParaRPr lang="en-ID" sz="2400" b="0" i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10.855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0.001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89353952"/>
                      </a:ext>
                    </a:extLst>
                  </a:tr>
                  <a:tr h="554018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i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Lagrange Multiplier (Error)</a:t>
                          </a:r>
                          <a:endParaRPr lang="en-ID" sz="2400" b="0" i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35.273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ID" sz="2000">
                                  <a:effectLst/>
                                  <a:latin typeface="Cambria Math" panose="02040503050406030204" pitchFamily="18" charset="0"/>
                                </a:rPr>
                                <m:t>2.865×</m:t>
                              </m:r>
                              <m:sSup>
                                <m:sSupPr>
                                  <m:ctrlPr>
                                    <a:rPr lang="en-ID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−9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D" sz="2400" dirty="0">
                              <a:effectLst/>
                              <a:latin typeface="Poppins" panose="00000500000000000000" pitchFamily="2" charset="0"/>
                              <a:ea typeface="Yu Mincho" panose="02020400000000000000" pitchFamily="18" charset="-128"/>
                              <a:cs typeface="Poppins" panose="00000500000000000000" pitchFamily="2" charset="0"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41654092"/>
                      </a:ext>
                    </a:extLst>
                  </a:tr>
                  <a:tr h="355953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i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Robust Lagrange Multiplier (Error)</a:t>
                          </a:r>
                          <a:endParaRPr lang="en-ID" sz="2400" b="0" i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1755" indent="-7175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5.232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0.022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37066446"/>
                      </a:ext>
                    </a:extLst>
                  </a:tr>
                  <a:tr h="554018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i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Lagrange Multiplier (SARMA)</a:t>
                          </a:r>
                          <a:endParaRPr lang="en-ID" sz="2400" b="0" i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46.129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ID" sz="2000">
                                  <a:effectLst/>
                                  <a:latin typeface="Cambria Math" panose="02040503050406030204" pitchFamily="18" charset="0"/>
                                </a:rPr>
                                <m:t>9.623×</m:t>
                              </m:r>
                              <m:sSup>
                                <m:sSupPr>
                                  <m:ctrlPr>
                                    <a:rPr lang="en-ID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−11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D" sz="2400" dirty="0">
                              <a:effectLst/>
                              <a:latin typeface="Poppins" panose="00000500000000000000" pitchFamily="2" charset="0"/>
                              <a:ea typeface="Yu Mincho" panose="02020400000000000000" pitchFamily="18" charset="-128"/>
                              <a:cs typeface="Poppins" panose="00000500000000000000" pitchFamily="2" charset="0"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840468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E2DB2CA-44EA-4E8E-9335-38EFB35964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3382578"/>
                  </p:ext>
                </p:extLst>
              </p:nvPr>
            </p:nvGraphicFramePr>
            <p:xfrm>
              <a:off x="2660444" y="4412798"/>
              <a:ext cx="11169893" cy="2920079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5760393">
                      <a:extLst>
                        <a:ext uri="{9D8B030D-6E8A-4147-A177-3AD203B41FA5}">
                          <a16:colId xmlns:a16="http://schemas.microsoft.com/office/drawing/2014/main" val="2668610308"/>
                        </a:ext>
                      </a:extLst>
                    </a:gridCol>
                    <a:gridCol w="2598978">
                      <a:extLst>
                        <a:ext uri="{9D8B030D-6E8A-4147-A177-3AD203B41FA5}">
                          <a16:colId xmlns:a16="http://schemas.microsoft.com/office/drawing/2014/main" val="392363221"/>
                        </a:ext>
                      </a:extLst>
                    </a:gridCol>
                    <a:gridCol w="2810522">
                      <a:extLst>
                        <a:ext uri="{9D8B030D-6E8A-4147-A177-3AD203B41FA5}">
                          <a16:colId xmlns:a16="http://schemas.microsoft.com/office/drawing/2014/main" val="2795814507"/>
                        </a:ext>
                      </a:extLst>
                    </a:gridCol>
                  </a:tblGrid>
                  <a:tr h="546119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Pengujian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221311" t="-1111" r="-108197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3053092"/>
                      </a:ext>
                    </a:extLst>
                  </a:tr>
                  <a:tr h="554018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i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Lagrange Multiplier (Lag)</a:t>
                          </a:r>
                          <a:endParaRPr lang="en-ID" sz="2400" b="0" i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40.897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297614" t="-100000" r="-217" b="-3351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4388826"/>
                      </a:ext>
                    </a:extLst>
                  </a:tr>
                  <a:tr h="355953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i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Robust Lagrange Multiplier (Lag)</a:t>
                          </a:r>
                          <a:endParaRPr lang="en-ID" sz="2400" b="0" i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10.855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0.001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89353952"/>
                      </a:ext>
                    </a:extLst>
                  </a:tr>
                  <a:tr h="554018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i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Lagrange Multiplier (Error)</a:t>
                          </a:r>
                          <a:endParaRPr lang="en-ID" sz="2400" b="0" i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35.273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297614" t="-263736" r="-217" b="-17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1654092"/>
                      </a:ext>
                    </a:extLst>
                  </a:tr>
                  <a:tr h="355953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i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Robust Lagrange Multiplier (Error)</a:t>
                          </a:r>
                          <a:endParaRPr lang="en-ID" sz="2400" b="0" i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1755" indent="-7175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5.232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0.022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37066446"/>
                      </a:ext>
                    </a:extLst>
                  </a:tr>
                  <a:tr h="554018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i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Lagrange Multiplier (SARMA)</a:t>
                          </a:r>
                          <a:endParaRPr lang="en-ID" sz="2400" b="0" i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46.129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0"/>
                          <a:stretch>
                            <a:fillRect l="-297614" t="-428571" r="-217" b="-6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40468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66F4B0F-E390-C031-9699-0285A3BA2598}"/>
              </a:ext>
            </a:extLst>
          </p:cNvPr>
          <p:cNvSpPr txBox="1"/>
          <p:nvPr/>
        </p:nvSpPr>
        <p:spPr>
          <a:xfrm>
            <a:off x="5867400" y="4006276"/>
            <a:ext cx="5377543" cy="40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marR="33655" indent="-11113" algn="ctr">
              <a:lnSpc>
                <a:spcPct val="105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Uji Lagrange Multiplier</a:t>
            </a:r>
            <a:endParaRPr lang="en-ID" sz="20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33686"/>
      </p:ext>
    </p:extLst>
  </p:cSld>
  <p:clrMapOvr>
    <a:masterClrMapping/>
  </p:clrMapOvr>
  <p:transition spd="med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8574358-846D-776F-8A55-A9B91C2A6EA4}"/>
              </a:ext>
            </a:extLst>
          </p:cNvPr>
          <p:cNvSpPr/>
          <p:nvPr/>
        </p:nvSpPr>
        <p:spPr>
          <a:xfrm>
            <a:off x="2576624" y="8115299"/>
            <a:ext cx="13196776" cy="15356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FC3A9E9-2E98-1A5F-28AD-EE8A7408B355}"/>
              </a:ext>
            </a:extLst>
          </p:cNvPr>
          <p:cNvSpPr txBox="1"/>
          <p:nvPr/>
        </p:nvSpPr>
        <p:spPr>
          <a:xfrm>
            <a:off x="2576624" y="2040455"/>
            <a:ext cx="12954000" cy="75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200" dirty="0">
                <a:solidFill>
                  <a:srgbClr val="000000"/>
                </a:solidFill>
                <a:latin typeface="Poppins Bold"/>
              </a:rPr>
              <a:t>Spatial Autoregressive Moving Average (SARMA)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2E80B1A-F4BB-9324-20D0-DA4A4C33974C}"/>
              </a:ext>
            </a:extLst>
          </p:cNvPr>
          <p:cNvSpPr txBox="1"/>
          <p:nvPr/>
        </p:nvSpPr>
        <p:spPr>
          <a:xfrm>
            <a:off x="1028699" y="921544"/>
            <a:ext cx="12077701" cy="802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400" dirty="0" err="1">
                <a:solidFill>
                  <a:srgbClr val="000000"/>
                </a:solidFill>
                <a:latin typeface="Poppins Bold"/>
              </a:rPr>
              <a:t>Pemodelan</a:t>
            </a:r>
            <a:r>
              <a:rPr lang="en-US" sz="4400" dirty="0">
                <a:solidFill>
                  <a:srgbClr val="000000"/>
                </a:solidFill>
                <a:latin typeface="Poppins Bold"/>
              </a:rPr>
              <a:t> Regresi Spasial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D94FDD-597C-E879-C485-E58088D8B863}"/>
                  </a:ext>
                </a:extLst>
              </p:cNvPr>
              <p:cNvSpPr txBox="1"/>
              <p:nvPr/>
            </p:nvSpPr>
            <p:spPr>
              <a:xfrm>
                <a:off x="2371971" y="8115299"/>
                <a:ext cx="14074615" cy="14704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07000"/>
                  </a:lnSpc>
                  <a:spcAft>
                    <a:spcPts val="800"/>
                  </a:spcAft>
                  <a:buFont typeface="Courier New" panose="02070309020205020404" pitchFamily="49" charset="0"/>
                  <a:buChar char="o"/>
                </a:pPr>
                <a:r>
                  <a:rPr lang="en-US" sz="24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Terdapat</a:t>
                </a:r>
                <a:r>
                  <a:rPr lang="en-US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4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tiga</a:t>
                </a:r>
                <a:r>
                  <a:rPr lang="en-US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variabel yang signifikan pada alpha 10%</a:t>
                </a:r>
                <a:endParaRPr lang="en-US" sz="2400" i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800100" lvl="1" indent="-342900">
                  <a:lnSpc>
                    <a:spcPct val="107000"/>
                  </a:lnSpc>
                  <a:spcAft>
                    <a:spcPts val="800"/>
                  </a:spcAft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Parameter </a:t>
                </a:r>
                <a:r>
                  <a:rPr lang="en-US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lag spasial (</a:t>
                </a:r>
                <a14:m>
                  <m:oMath xmlns:m="http://schemas.openxmlformats.org/officeDocument/2006/math">
                    <m:r>
                      <a:rPr lang="en-ID" sz="2400" smtClean="0">
                        <a:effectLst/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 dan error spasial (</a:t>
                </a:r>
                <a14:m>
                  <m:oMath xmlns:m="http://schemas.openxmlformats.org/officeDocument/2006/math">
                    <m:r>
                      <a:rPr lang="en-ID" sz="240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ID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 </a:t>
                </a:r>
                <a:r>
                  <a:rPr lang="en-ID" sz="24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signifikan</a:t>
                </a:r>
                <a:endParaRPr lang="en-ID" sz="2400" dirty="0"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800100" lvl="1" indent="-342900">
                  <a:lnSpc>
                    <a:spcPct val="107000"/>
                  </a:lnSpc>
                  <a:spcAft>
                    <a:spcPts val="800"/>
                  </a:spcAft>
                  <a:buFont typeface="Courier New" panose="02070309020205020404" pitchFamily="49" charset="0"/>
                  <a:buChar char="o"/>
                </a:pPr>
                <a:r>
                  <a:rPr lang="en-ID" sz="24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Perlu</a:t>
                </a:r>
                <a:r>
                  <a:rPr lang="en-ID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4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dilakukan</a:t>
                </a:r>
                <a:r>
                  <a:rPr lang="en-ID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400" i="1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backward elimination </a:t>
                </a:r>
                <a:r>
                  <a:rPr lang="en-ID" sz="24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untuk</a:t>
                </a:r>
                <a:r>
                  <a:rPr lang="en-ID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4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memperoleh</a:t>
                </a:r>
                <a:r>
                  <a:rPr lang="en-ID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model optimal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D94FDD-597C-E879-C485-E58088D8B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971" y="8115299"/>
                <a:ext cx="14074615" cy="1470467"/>
              </a:xfrm>
              <a:prstGeom prst="rect">
                <a:avLst/>
              </a:prstGeom>
              <a:blipFill>
                <a:blip r:embed="rId10"/>
                <a:stretch>
                  <a:fillRect t="-2490" b="-87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0CEE919-04E4-1D12-47E6-53BA8DE059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4025162"/>
                  </p:ext>
                </p:extLst>
              </p:nvPr>
            </p:nvGraphicFramePr>
            <p:xfrm>
              <a:off x="2576624" y="3314700"/>
              <a:ext cx="10343440" cy="4053332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2585860">
                      <a:extLst>
                        <a:ext uri="{9D8B030D-6E8A-4147-A177-3AD203B41FA5}">
                          <a16:colId xmlns:a16="http://schemas.microsoft.com/office/drawing/2014/main" val="1236819471"/>
                        </a:ext>
                      </a:extLst>
                    </a:gridCol>
                    <a:gridCol w="2585860">
                      <a:extLst>
                        <a:ext uri="{9D8B030D-6E8A-4147-A177-3AD203B41FA5}">
                          <a16:colId xmlns:a16="http://schemas.microsoft.com/office/drawing/2014/main" val="2027952219"/>
                        </a:ext>
                      </a:extLst>
                    </a:gridCol>
                    <a:gridCol w="2585860">
                      <a:extLst>
                        <a:ext uri="{9D8B030D-6E8A-4147-A177-3AD203B41FA5}">
                          <a16:colId xmlns:a16="http://schemas.microsoft.com/office/drawing/2014/main" val="2836913897"/>
                        </a:ext>
                      </a:extLst>
                    </a:gridCol>
                    <a:gridCol w="2585860">
                      <a:extLst>
                        <a:ext uri="{9D8B030D-6E8A-4147-A177-3AD203B41FA5}">
                          <a16:colId xmlns:a16="http://schemas.microsoft.com/office/drawing/2014/main" val="1487885366"/>
                        </a:ext>
                      </a:extLst>
                    </a:gridCol>
                  </a:tblGrid>
                  <a:tr h="314127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Koefisien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Poppins" panose="00000500000000000000" pitchFamily="2" charset="0"/>
                              <a:ea typeface="Yu Mincho" panose="02020400000000000000" pitchFamily="18" charset="-128"/>
                              <a:cs typeface="Poppins" panose="00000500000000000000" pitchFamily="2" charset="0"/>
                            </a:rPr>
                            <a:t>Estimasi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i="1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Std.Error</a:t>
                          </a:r>
                          <a:endParaRPr lang="en-ID" sz="2400" i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2060297"/>
                      </a:ext>
                    </a:extLst>
                  </a:tr>
                  <a:tr h="314127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2000">
                                    <a:effectLst/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-0.553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0.157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0.000</a:t>
                          </a:r>
                          <a:endParaRPr lang="en-ID" sz="24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54821045"/>
                      </a:ext>
                    </a:extLst>
                  </a:tr>
                  <a:tr h="314127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2000">
                                    <a:effectLst/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0.724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0.074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ID" sz="200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ID" sz="2000"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D" sz="2000">
                                  <a:effectLst/>
                                  <a:latin typeface="Cambria Math" panose="02040503050406030204" pitchFamily="18" charset="0"/>
                                </a:rPr>
                                <m:t>𝟐𝟐𝟎</m:t>
                              </m:r>
                              <m:r>
                                <a:rPr lang="en-ID" sz="20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D" sz="200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D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D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𝟏𝟔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r>
                            <a:rPr lang="en-ID" sz="2000" baseline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78887535"/>
                      </a:ext>
                    </a:extLst>
                  </a:tr>
                  <a:tr h="190677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Konstanta</a:t>
                          </a:r>
                          <a:endParaRPr lang="en-ID" sz="24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0.950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0.381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0.013</a:t>
                          </a:r>
                          <a:endParaRPr lang="en-ID" sz="24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80891688"/>
                      </a:ext>
                    </a:extLst>
                  </a:tr>
                  <a:tr h="314127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0.018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0.011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0.095</a:t>
                          </a:r>
                          <a:endParaRPr lang="en-ID" sz="24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39625320"/>
                      </a:ext>
                    </a:extLst>
                  </a:tr>
                  <a:tr h="314127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-0.003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0.002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0.092</a:t>
                          </a:r>
                          <a:endParaRPr lang="en-ID" sz="24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44567930"/>
                      </a:ext>
                    </a:extLst>
                  </a:tr>
                  <a:tr h="314127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0.004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0.003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0.164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31547661"/>
                      </a:ext>
                    </a:extLst>
                  </a:tr>
                  <a:tr h="314127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-0.018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0.011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0.090</a:t>
                          </a:r>
                          <a:endParaRPr lang="en-ID" sz="24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26952695"/>
                      </a:ext>
                    </a:extLst>
                  </a:tr>
                  <a:tr h="314127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0.015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0.010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0.148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85917933"/>
                      </a:ext>
                    </a:extLst>
                  </a:tr>
                  <a:tr h="314127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-0.016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0.010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0.107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57675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0CEE919-04E4-1D12-47E6-53BA8DE059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4025162"/>
                  </p:ext>
                </p:extLst>
              </p:nvPr>
            </p:nvGraphicFramePr>
            <p:xfrm>
              <a:off x="2576624" y="3314700"/>
              <a:ext cx="10343440" cy="4053332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2585860">
                      <a:extLst>
                        <a:ext uri="{9D8B030D-6E8A-4147-A177-3AD203B41FA5}">
                          <a16:colId xmlns:a16="http://schemas.microsoft.com/office/drawing/2014/main" val="1236819471"/>
                        </a:ext>
                      </a:extLst>
                    </a:gridCol>
                    <a:gridCol w="2585860">
                      <a:extLst>
                        <a:ext uri="{9D8B030D-6E8A-4147-A177-3AD203B41FA5}">
                          <a16:colId xmlns:a16="http://schemas.microsoft.com/office/drawing/2014/main" val="2027952219"/>
                        </a:ext>
                      </a:extLst>
                    </a:gridCol>
                    <a:gridCol w="2585860">
                      <a:extLst>
                        <a:ext uri="{9D8B030D-6E8A-4147-A177-3AD203B41FA5}">
                          <a16:colId xmlns:a16="http://schemas.microsoft.com/office/drawing/2014/main" val="2836913897"/>
                        </a:ext>
                      </a:extLst>
                    </a:gridCol>
                    <a:gridCol w="2585860">
                      <a:extLst>
                        <a:ext uri="{9D8B030D-6E8A-4147-A177-3AD203B41FA5}">
                          <a16:colId xmlns:a16="http://schemas.microsoft.com/office/drawing/2014/main" val="1487885366"/>
                        </a:ext>
                      </a:extLst>
                    </a:gridCol>
                  </a:tblGrid>
                  <a:tr h="315722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Koefisien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Poppins" panose="00000500000000000000" pitchFamily="2" charset="0"/>
                              <a:ea typeface="Yu Mincho" panose="02020400000000000000" pitchFamily="18" charset="-128"/>
                              <a:cs typeface="Poppins" panose="00000500000000000000" pitchFamily="2" charset="0"/>
                            </a:rPr>
                            <a:t>Estimasi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i="1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Std.Error</a:t>
                          </a:r>
                          <a:endParaRPr lang="en-ID" sz="2400" i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2060297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t="-88571" r="-299765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-0.553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0.157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0.000</a:t>
                          </a:r>
                          <a:endParaRPr lang="en-ID" sz="24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54821045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t="-188571" r="-299765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0.724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0.074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300472" t="-188571" r="-236" b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8887535"/>
                      </a:ext>
                    </a:extLst>
                  </a:tr>
                  <a:tr h="315722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Konstanta</a:t>
                          </a:r>
                          <a:endParaRPr lang="en-ID" sz="24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0.950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0.381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0.013</a:t>
                          </a:r>
                          <a:endParaRPr lang="en-ID" sz="24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80891688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t="-357746" r="-299765" b="-516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0.018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0.011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0.095</a:t>
                          </a:r>
                          <a:endParaRPr lang="en-ID" sz="24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39625320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t="-464286" r="-299765" b="-42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-0.003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0.002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0.092</a:t>
                          </a:r>
                          <a:endParaRPr lang="en-ID" sz="24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44567930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t="-564286" r="-299765" b="-32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0.004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0.003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0.164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31547661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t="-664286" r="-299765" b="-22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-0.018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0.011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0.090</a:t>
                          </a:r>
                          <a:endParaRPr lang="en-ID" sz="24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26952695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t="-753521" r="-299765" b="-1211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0.015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0.010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0.148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85917933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t="-865714" r="-299765" b="-2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-0.016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0.010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0.107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57675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F7EA524-6960-57F1-A32D-6166F95A7A21}"/>
              </a:ext>
            </a:extLst>
          </p:cNvPr>
          <p:cNvSpPr txBox="1"/>
          <p:nvPr/>
        </p:nvSpPr>
        <p:spPr>
          <a:xfrm>
            <a:off x="4953000" y="2921894"/>
            <a:ext cx="5377543" cy="40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marR="33655" indent="-11113" algn="ctr">
              <a:lnSpc>
                <a:spcPct val="105000"/>
              </a:lnSpc>
              <a:spcAft>
                <a:spcPts val="800"/>
              </a:spcAft>
            </a:pPr>
            <a:r>
              <a:rPr lang="en-US" sz="20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Estimasi</a:t>
            </a:r>
            <a:r>
              <a:rPr lang="en-US" sz="20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Parameter SARMA</a:t>
            </a:r>
            <a:endParaRPr lang="en-ID" sz="20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42BC3-440C-C8F7-A16F-24F1A007929F}"/>
              </a:ext>
            </a:extLst>
          </p:cNvPr>
          <p:cNvSpPr txBox="1"/>
          <p:nvPr/>
        </p:nvSpPr>
        <p:spPr>
          <a:xfrm>
            <a:off x="1593396" y="7391613"/>
            <a:ext cx="11589204" cy="375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2175" marR="33655" indent="-11113">
              <a:lnSpc>
                <a:spcPct val="105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Keterangan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: Nilai yang </a:t>
            </a:r>
            <a:r>
              <a:rPr lang="en-US" sz="18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bercetak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tebal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adalah </a:t>
            </a:r>
            <a:r>
              <a:rPr lang="en-US" sz="1800" i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p-value 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yang signifikan dengan </a:t>
            </a:r>
            <a:r>
              <a:rPr lang="en-US" sz="1800" i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alpha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10%</a:t>
            </a:r>
            <a:endParaRPr lang="en-ID" sz="28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833637"/>
      </p:ext>
    </p:extLst>
  </p:cSld>
  <p:clrMapOvr>
    <a:masterClrMapping/>
  </p:clrMapOvr>
  <p:transition spd="med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8574358-846D-776F-8A55-A9B91C2A6EA4}"/>
              </a:ext>
            </a:extLst>
          </p:cNvPr>
          <p:cNvSpPr/>
          <p:nvPr/>
        </p:nvSpPr>
        <p:spPr>
          <a:xfrm>
            <a:off x="3705351" y="6819900"/>
            <a:ext cx="9934449" cy="2438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Freeform 2"/>
          <p:cNvSpPr/>
          <p:nvPr/>
        </p:nvSpPr>
        <p:spPr>
          <a:xfrm rot="2700000">
            <a:off x="-6349080" y="-3416203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FC3A9E9-2E98-1A5F-28AD-EE8A7408B355}"/>
              </a:ext>
            </a:extLst>
          </p:cNvPr>
          <p:cNvSpPr txBox="1"/>
          <p:nvPr/>
        </p:nvSpPr>
        <p:spPr>
          <a:xfrm>
            <a:off x="2576624" y="2040455"/>
            <a:ext cx="12954000" cy="75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200" dirty="0">
                <a:solidFill>
                  <a:srgbClr val="000000"/>
                </a:solidFill>
                <a:latin typeface="Poppins Bold"/>
              </a:rPr>
              <a:t>Spatial Autoregressive Moving Average (SARMA)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2E80B1A-F4BB-9324-20D0-DA4A4C33974C}"/>
              </a:ext>
            </a:extLst>
          </p:cNvPr>
          <p:cNvSpPr txBox="1"/>
          <p:nvPr/>
        </p:nvSpPr>
        <p:spPr>
          <a:xfrm>
            <a:off x="1028699" y="921544"/>
            <a:ext cx="12077701" cy="802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400" dirty="0" err="1">
                <a:solidFill>
                  <a:srgbClr val="000000"/>
                </a:solidFill>
                <a:latin typeface="Poppins Bold"/>
              </a:rPr>
              <a:t>Pemodelan</a:t>
            </a:r>
            <a:r>
              <a:rPr lang="en-US" sz="4400" dirty="0">
                <a:solidFill>
                  <a:srgbClr val="000000"/>
                </a:solidFill>
                <a:latin typeface="Poppins Bold"/>
              </a:rPr>
              <a:t> Regresi Spasial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D94FDD-597C-E879-C485-E58088D8B863}"/>
                  </a:ext>
                </a:extLst>
              </p:cNvPr>
              <p:cNvSpPr txBox="1"/>
              <p:nvPr/>
            </p:nvSpPr>
            <p:spPr>
              <a:xfrm>
                <a:off x="3505201" y="6944283"/>
                <a:ext cx="9934450" cy="2161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07000"/>
                  </a:lnSpc>
                  <a:spcAft>
                    <a:spcPts val="800"/>
                  </a:spcAft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Seluruh variabel </a:t>
                </a:r>
                <a:r>
                  <a:rPr lang="en-US" sz="24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independen</a:t>
                </a:r>
                <a:r>
                  <a:rPr lang="en-US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sudah signifikan</a:t>
                </a:r>
                <a:endParaRPr lang="en-US" sz="2400" i="1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800100" lvl="1" indent="-342900">
                  <a:lnSpc>
                    <a:spcPct val="107000"/>
                  </a:lnSpc>
                  <a:spcAft>
                    <a:spcPts val="800"/>
                  </a:spcAft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Parameter </a:t>
                </a:r>
                <a:r>
                  <a:rPr lang="en-US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lag spasial (</a:t>
                </a:r>
                <a14:m>
                  <m:oMath xmlns:m="http://schemas.openxmlformats.org/officeDocument/2006/math">
                    <m:r>
                      <a:rPr lang="en-ID" sz="240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 dan error spasial (</a:t>
                </a:r>
                <a14:m>
                  <m:oMath xmlns:m="http://schemas.openxmlformats.org/officeDocument/2006/math">
                    <m:r>
                      <a:rPr lang="en-ID" sz="240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D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) </a:t>
                </a:r>
                <a:r>
                  <a:rPr lang="en-ID" sz="24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signifikan</a:t>
                </a:r>
                <a:endParaRPr lang="en-ID" sz="2400" dirty="0"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804863" indent="-342900" algn="l">
                  <a:lnSpc>
                    <a:spcPct val="107000"/>
                  </a:lnSpc>
                  <a:spcAft>
                    <a:spcPts val="800"/>
                  </a:spcAft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D" sz="2400">
                            <a:effectLst/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D" sz="240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D" sz="28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4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memiliki</a:t>
                </a:r>
                <a:r>
                  <a:rPr lang="en-ID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4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hubungan</a:t>
                </a:r>
                <a:r>
                  <a:rPr lang="en-ID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4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positif</a:t>
                </a:r>
                <a:r>
                  <a:rPr lang="en-ID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4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dengan</a:t>
                </a:r>
                <a:r>
                  <a:rPr lang="en-ID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4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variabel</a:t>
                </a:r>
                <a:r>
                  <a:rPr lang="en-ID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4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dependen</a:t>
                </a:r>
                <a:endParaRPr lang="en-ID" sz="2400" dirty="0"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L="804863" indent="-342900">
                  <a:lnSpc>
                    <a:spcPct val="107000"/>
                  </a:lnSpc>
                  <a:spcAft>
                    <a:spcPts val="800"/>
                  </a:spcAft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D" sz="2400">
                            <a:effectLst/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 smtClean="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D" sz="32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4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memiliki</a:t>
                </a:r>
                <a:r>
                  <a:rPr lang="en-ID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4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hubungan</a:t>
                </a:r>
                <a:r>
                  <a:rPr lang="en-ID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4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negatif</a:t>
                </a:r>
                <a:r>
                  <a:rPr lang="en-ID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4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dengan</a:t>
                </a:r>
                <a:r>
                  <a:rPr lang="en-ID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4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variabel</a:t>
                </a:r>
                <a:r>
                  <a:rPr lang="en-ID" sz="24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4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dependen</a:t>
                </a:r>
                <a:endParaRPr lang="en-ID" sz="2800" dirty="0"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D94FDD-597C-E879-C485-E58088D8B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1" y="6944283"/>
                <a:ext cx="9934450" cy="2161617"/>
              </a:xfrm>
              <a:prstGeom prst="rect">
                <a:avLst/>
              </a:prstGeom>
              <a:blipFill>
                <a:blip r:embed="rId10"/>
                <a:stretch>
                  <a:fillRect t="-1690" b="-422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F7EA524-6960-57F1-A32D-6166F95A7A21}"/>
              </a:ext>
            </a:extLst>
          </p:cNvPr>
          <p:cNvSpPr txBox="1"/>
          <p:nvPr/>
        </p:nvSpPr>
        <p:spPr>
          <a:xfrm>
            <a:off x="4953000" y="3060578"/>
            <a:ext cx="6781851" cy="40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marR="33655" indent="-11113" algn="ctr">
              <a:lnSpc>
                <a:spcPct val="105000"/>
              </a:lnSpc>
              <a:spcAft>
                <a:spcPts val="800"/>
              </a:spcAft>
            </a:pPr>
            <a:r>
              <a:rPr lang="en-US" sz="20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Estimasi</a:t>
            </a:r>
            <a:r>
              <a:rPr lang="en-US" sz="20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Parameter SARMA </a:t>
            </a:r>
            <a:r>
              <a:rPr lang="en-US" sz="2000" i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Backwar</a:t>
            </a:r>
            <a:r>
              <a:rPr lang="en-US" sz="2000" i="1" dirty="0"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d Elimination</a:t>
            </a:r>
            <a:endParaRPr lang="en-ID" sz="2000" i="1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42BC3-440C-C8F7-A16F-24F1A007929F}"/>
              </a:ext>
            </a:extLst>
          </p:cNvPr>
          <p:cNvSpPr txBox="1"/>
          <p:nvPr/>
        </p:nvSpPr>
        <p:spPr>
          <a:xfrm>
            <a:off x="3008275" y="5893937"/>
            <a:ext cx="10134600" cy="665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2175" marR="33655" indent="-11113">
              <a:lnSpc>
                <a:spcPct val="105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Keterangan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: Nilai yang </a:t>
            </a:r>
            <a:r>
              <a:rPr lang="en-US" sz="18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bercetak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tebal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adalah </a:t>
            </a:r>
            <a:r>
              <a:rPr lang="en-US" sz="1800" i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p-value 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yang signifikan dengan </a:t>
            </a:r>
            <a:r>
              <a:rPr lang="en-US" sz="1800" i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alpha</a:t>
            </a:r>
            <a:r>
              <a:rPr lang="en-US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10%</a:t>
            </a:r>
            <a:endParaRPr lang="en-ID" sz="28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385CF31B-978E-4488-FF80-CA2F845A42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5207541"/>
                  </p:ext>
                </p:extLst>
              </p:nvPr>
            </p:nvGraphicFramePr>
            <p:xfrm>
              <a:off x="3975074" y="3439535"/>
              <a:ext cx="8978928" cy="2454402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2244732">
                      <a:extLst>
                        <a:ext uri="{9D8B030D-6E8A-4147-A177-3AD203B41FA5}">
                          <a16:colId xmlns:a16="http://schemas.microsoft.com/office/drawing/2014/main" val="431512301"/>
                        </a:ext>
                      </a:extLst>
                    </a:gridCol>
                    <a:gridCol w="2244732">
                      <a:extLst>
                        <a:ext uri="{9D8B030D-6E8A-4147-A177-3AD203B41FA5}">
                          <a16:colId xmlns:a16="http://schemas.microsoft.com/office/drawing/2014/main" val="1116644872"/>
                        </a:ext>
                      </a:extLst>
                    </a:gridCol>
                    <a:gridCol w="2244732">
                      <a:extLst>
                        <a:ext uri="{9D8B030D-6E8A-4147-A177-3AD203B41FA5}">
                          <a16:colId xmlns:a16="http://schemas.microsoft.com/office/drawing/2014/main" val="2790877991"/>
                        </a:ext>
                      </a:extLst>
                    </a:gridCol>
                    <a:gridCol w="2244732">
                      <a:extLst>
                        <a:ext uri="{9D8B030D-6E8A-4147-A177-3AD203B41FA5}">
                          <a16:colId xmlns:a16="http://schemas.microsoft.com/office/drawing/2014/main" val="2747969947"/>
                        </a:ext>
                      </a:extLst>
                    </a:gridCol>
                  </a:tblGrid>
                  <a:tr h="357338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Koefisien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2000">
                                    <a:effectLst/>
                                    <a:latin typeface="Cambria Math" panose="02040503050406030204" pitchFamily="18" charset="0"/>
                                  </a:rPr>
                                  <m:t>𝐄𝐬𝐭𝐢𝐦𝐚𝐬𝐢</m:t>
                                </m:r>
                              </m:oMath>
                            </m:oMathPara>
                          </a14:m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Std.Error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63506863"/>
                      </a:ext>
                    </a:extLst>
                  </a:tr>
                  <a:tr h="357338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2000">
                                    <a:effectLst/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-0.526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0.162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0.001</a:t>
                          </a:r>
                          <a:endParaRPr lang="en-ID" sz="24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01770209"/>
                      </a:ext>
                    </a:extLst>
                  </a:tr>
                  <a:tr h="362506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2000">
                                    <a:effectLst/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0.731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0.076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ID" sz="2000" b="1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ID" sz="2000" b="1"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D" sz="2000" b="1">
                                  <a:effectLst/>
                                  <a:latin typeface="Cambria Math" panose="02040503050406030204" pitchFamily="18" charset="0"/>
                                </a:rPr>
                                <m:t>𝟐𝟐</m:t>
                              </m:r>
                              <m:r>
                                <a:rPr lang="en-ID" sz="2000" b="1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ID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D" sz="2000" b="1">
                                      <a:effectLst/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</m:e>
                                <m:sup>
                                  <m:r>
                                    <a:rPr lang="en-ID" sz="2000" b="1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D" sz="2000" b="1">
                                      <a:effectLst/>
                                      <a:latin typeface="Cambria Math" panose="02040503050406030204" pitchFamily="18" charset="0"/>
                                    </a:rPr>
                                    <m:t>𝟏𝟔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D" sz="2400" dirty="0">
                              <a:effectLst/>
                              <a:latin typeface="Poppins" panose="00000500000000000000" pitchFamily="2" charset="0"/>
                              <a:ea typeface="Yu Mincho" panose="02020400000000000000" pitchFamily="18" charset="-128"/>
                              <a:cs typeface="Poppins" panose="00000500000000000000" pitchFamily="2" charset="0"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80046324"/>
                      </a:ext>
                    </a:extLst>
                  </a:tr>
                  <a:tr h="216906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Konstanta</a:t>
                          </a:r>
                          <a:endParaRPr lang="en-ID" sz="24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1.090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0.307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0.000</a:t>
                          </a:r>
                          <a:endParaRPr lang="en-ID" sz="24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40297078"/>
                      </a:ext>
                    </a:extLst>
                  </a:tr>
                  <a:tr h="357338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0.018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0.011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0.098</a:t>
                          </a:r>
                          <a:endParaRPr lang="en-ID" sz="24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18844813"/>
                      </a:ext>
                    </a:extLst>
                  </a:tr>
                  <a:tr h="357338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-0.015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0.007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0.041</a:t>
                          </a:r>
                          <a:endParaRPr lang="en-ID" sz="24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961630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385CF31B-978E-4488-FF80-CA2F845A42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5207541"/>
                  </p:ext>
                </p:extLst>
              </p:nvPr>
            </p:nvGraphicFramePr>
            <p:xfrm>
              <a:off x="3975074" y="3439535"/>
              <a:ext cx="8978928" cy="2454402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2244732">
                      <a:extLst>
                        <a:ext uri="{9D8B030D-6E8A-4147-A177-3AD203B41FA5}">
                          <a16:colId xmlns:a16="http://schemas.microsoft.com/office/drawing/2014/main" val="431512301"/>
                        </a:ext>
                      </a:extLst>
                    </a:gridCol>
                    <a:gridCol w="2244732">
                      <a:extLst>
                        <a:ext uri="{9D8B030D-6E8A-4147-A177-3AD203B41FA5}">
                          <a16:colId xmlns:a16="http://schemas.microsoft.com/office/drawing/2014/main" val="1116644872"/>
                        </a:ext>
                      </a:extLst>
                    </a:gridCol>
                    <a:gridCol w="2244732">
                      <a:extLst>
                        <a:ext uri="{9D8B030D-6E8A-4147-A177-3AD203B41FA5}">
                          <a16:colId xmlns:a16="http://schemas.microsoft.com/office/drawing/2014/main" val="2790877991"/>
                        </a:ext>
                      </a:extLst>
                    </a:gridCol>
                    <a:gridCol w="2244732">
                      <a:extLst>
                        <a:ext uri="{9D8B030D-6E8A-4147-A177-3AD203B41FA5}">
                          <a16:colId xmlns:a16="http://schemas.microsoft.com/office/drawing/2014/main" val="2747969947"/>
                        </a:ext>
                      </a:extLst>
                    </a:gridCol>
                  </a:tblGrid>
                  <a:tr h="427736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Koefisien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100272" t="-2857" r="-200543" b="-49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Std.Error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p-value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63506863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t="-102857" r="-299729" b="-39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-0.526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0.162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0.001</a:t>
                          </a:r>
                          <a:endParaRPr lang="en-ID" sz="24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01770209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t="-200000" r="-299729" b="-292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0.731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0.076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300543" t="-200000" r="-272" b="-292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0046324"/>
                      </a:ext>
                    </a:extLst>
                  </a:tr>
                  <a:tr h="315722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Konstanta</a:t>
                          </a:r>
                          <a:endParaRPr lang="en-ID" sz="24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1.090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0.307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0.000</a:t>
                          </a:r>
                          <a:endParaRPr lang="en-ID" sz="24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40297078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t="-378571" r="-299729" b="-12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0.018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0.011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0.098</a:t>
                          </a:r>
                          <a:endParaRPr lang="en-ID" sz="24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18844813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t="-478571" r="-299729" b="-2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-0.015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0.007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1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0.041</a:t>
                          </a:r>
                          <a:endParaRPr lang="en-ID" sz="2400" b="1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961630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45662276"/>
      </p:ext>
    </p:extLst>
  </p:cSld>
  <p:clrMapOvr>
    <a:masterClrMapping/>
  </p:clrMapOvr>
  <p:transition spd="med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5699427" y="-3729116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B997ED2-8442-B4C8-7FBC-1D019836444F}"/>
              </a:ext>
            </a:extLst>
          </p:cNvPr>
          <p:cNvSpPr/>
          <p:nvPr/>
        </p:nvSpPr>
        <p:spPr>
          <a:xfrm>
            <a:off x="2362200" y="4550964"/>
            <a:ext cx="13977876" cy="54693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13053765-1BB2-618F-EEEF-9AEF9E513ADF}"/>
              </a:ext>
            </a:extLst>
          </p:cNvPr>
          <p:cNvSpPr/>
          <p:nvPr/>
        </p:nvSpPr>
        <p:spPr>
          <a:xfrm>
            <a:off x="2576624" y="2936737"/>
            <a:ext cx="10834576" cy="1398792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FC3A9E9-2E98-1A5F-28AD-EE8A7408B355}"/>
              </a:ext>
            </a:extLst>
          </p:cNvPr>
          <p:cNvSpPr txBox="1"/>
          <p:nvPr/>
        </p:nvSpPr>
        <p:spPr>
          <a:xfrm>
            <a:off x="2576624" y="2040455"/>
            <a:ext cx="12954000" cy="75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200" dirty="0">
                <a:solidFill>
                  <a:srgbClr val="000000"/>
                </a:solidFill>
                <a:latin typeface="Poppins Bold"/>
              </a:rPr>
              <a:t>Model SARMA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2E80B1A-F4BB-9324-20D0-DA4A4C33974C}"/>
              </a:ext>
            </a:extLst>
          </p:cNvPr>
          <p:cNvSpPr txBox="1"/>
          <p:nvPr/>
        </p:nvSpPr>
        <p:spPr>
          <a:xfrm>
            <a:off x="1028699" y="921544"/>
            <a:ext cx="12077701" cy="802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400" dirty="0" err="1">
                <a:solidFill>
                  <a:srgbClr val="000000"/>
                </a:solidFill>
                <a:latin typeface="Poppins Bold"/>
              </a:rPr>
              <a:t>Pemodelan</a:t>
            </a:r>
            <a:r>
              <a:rPr lang="en-US" sz="4400" dirty="0">
                <a:solidFill>
                  <a:srgbClr val="000000"/>
                </a:solidFill>
                <a:latin typeface="Poppins Bold"/>
              </a:rPr>
              <a:t> Regresi Spasial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3A38B0-E02B-2E96-5F4E-B08D7036F365}"/>
                  </a:ext>
                </a:extLst>
              </p:cNvPr>
              <p:cNvSpPr txBox="1"/>
              <p:nvPr/>
            </p:nvSpPr>
            <p:spPr>
              <a:xfrm>
                <a:off x="1552267" y="3049914"/>
                <a:ext cx="12934188" cy="1172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D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D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rad>
                      <m:r>
                        <a:rPr lang="en-ID" sz="2400" i="0">
                          <a:latin typeface="Cambria Math" panose="02040503050406030204" pitchFamily="18" charset="0"/>
                        </a:rPr>
                        <m:t>=0.731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D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328</m:t>
                          </m:r>
                        </m:sup>
                        <m:e>
                          <m:sSub>
                            <m:sSubPr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ID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rad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+1.090+0.018</m:t>
                          </m:r>
                          <m:sSub>
                            <m:sSubPr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ID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−0.015</m:t>
                          </m:r>
                          <m:sSub>
                            <m:sSubPr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ID" sz="24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ID" sz="2400" i="0">
                          <a:latin typeface="Cambria Math" panose="02040503050406030204" pitchFamily="18" charset="0"/>
                        </a:rPr>
                        <m:t>−0.526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D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≠1</m:t>
                          </m:r>
                        </m:sub>
                        <m:sup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328</m:t>
                          </m:r>
                        </m:sup>
                        <m:e>
                          <m:sSub>
                            <m:sSubPr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3A38B0-E02B-2E96-5F4E-B08D7036F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267" y="3049914"/>
                <a:ext cx="12934188" cy="11724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C2D972-C04A-DACB-D56B-D133F2557004}"/>
                  </a:ext>
                </a:extLst>
              </p:cNvPr>
              <p:cNvSpPr txBox="1"/>
              <p:nvPr/>
            </p:nvSpPr>
            <p:spPr>
              <a:xfrm>
                <a:off x="2100324" y="4762169"/>
                <a:ext cx="13977876" cy="5181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0100" lvl="1" indent="-342900" algn="just">
                  <a:lnSpc>
                    <a:spcPct val="107000"/>
                  </a:lnSpc>
                  <a:spcAft>
                    <a:spcPts val="800"/>
                  </a:spcAft>
                  <a:buFont typeface="Courier New" panose="02070309020205020404" pitchFamily="49" charset="0"/>
                  <a:buChar char="o"/>
                </a:pP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Koefisien </a:t>
                </a:r>
                <a14:m>
                  <m:oMath xmlns:m="http://schemas.openxmlformats.org/officeDocument/2006/math">
                    <m:r>
                      <a:rPr lang="en-ID" sz="200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ID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=0.731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adalah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koefisien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autoregressive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spasial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.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Ini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menunjukkan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sejauh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mana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nilai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variabel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dependen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di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suatu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lokasi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D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D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)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dipengaruhi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oleh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nilai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variabel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dependen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di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lokasi-lokasi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tetangga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D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​), di mana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​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adalah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elemen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matriks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pembobotan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spasial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yang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menunjukkan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hubungan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antara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lokasi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ID" sz="2000" i="1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i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dan </a:t>
                </a:r>
                <a:r>
                  <a:rPr lang="en-ID" sz="2000" i="1" dirty="0">
                    <a:latin typeface="Poppins" panose="00000500000000000000" pitchFamily="2" charset="0"/>
                    <a:cs typeface="Poppins" panose="00000500000000000000" pitchFamily="2" charset="0"/>
                  </a:rPr>
                  <a:t>j</a:t>
                </a:r>
              </a:p>
              <a:p>
                <a:pPr marL="800100" lvl="1" indent="-342900" algn="just">
                  <a:lnSpc>
                    <a:spcPct val="107000"/>
                  </a:lnSpc>
                  <a:spcAft>
                    <a:spcPts val="800"/>
                  </a:spcAft>
                  <a:buFont typeface="Courier New" panose="02070309020205020404" pitchFamily="49" charset="0"/>
                  <a:buChar char="o"/>
                </a:pP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Parameter </a:t>
                </a:r>
                <a14:m>
                  <m:oMath xmlns:m="http://schemas.openxmlformats.org/officeDocument/2006/math">
                    <m:r>
                      <a:rPr lang="en-ID" sz="200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=-0.526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adalah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koefisien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moving average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spasial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.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Ini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menunjukkan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sejauh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mana error terms di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suatu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lokasi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)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dipengaruhi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oleh error terms di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lokasi-lokasi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latin typeface="Poppins" panose="00000500000000000000" pitchFamily="2" charset="0"/>
                    <a:cs typeface="Poppins" panose="00000500000000000000" pitchFamily="2" charset="0"/>
                  </a:rPr>
                  <a:t>tetangga</a:t>
                </a:r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ID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D" sz="2000" dirty="0">
                    <a:latin typeface="Poppins" panose="00000500000000000000" pitchFamily="2" charset="0"/>
                    <a:cs typeface="Poppins" panose="00000500000000000000" pitchFamily="2" charset="0"/>
                  </a:rPr>
                  <a:t>).</a:t>
                </a:r>
              </a:p>
              <a:p>
                <a:pPr marL="800100" lvl="1" indent="-342900" algn="just">
                  <a:lnSpc>
                    <a:spcPct val="107000"/>
                  </a:lnSpc>
                  <a:spcAft>
                    <a:spcPts val="8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Koefisien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D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1.090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menunjukkan bahwa prevalensi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balita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stunting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di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suatu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desa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akan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naik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sebesar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D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1.090</m:t>
                    </m:r>
                  </m:oMath>
                </a14:m>
                <a:r>
                  <a:rPr lang="en-ID" sz="2000" dirty="0">
                    <a:solidFill>
                      <a:srgbClr val="000000"/>
                    </a:solidFill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apabila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faktor-faktor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lainnya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bernilai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nol. </a:t>
                </a:r>
              </a:p>
              <a:p>
                <a:pPr marL="800100" lvl="1" indent="-342900" algn="just">
                  <a:lnSpc>
                    <a:spcPct val="107000"/>
                  </a:lnSpc>
                  <a:spcAft>
                    <a:spcPts val="8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Koefisien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=0.018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menunjukkan apabila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persentase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bayi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Berat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Badan Lahir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Rendah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(BBLR) di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suatu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desa naik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sebanyak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satu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satuan, maka prevalensi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balita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stunting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akan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naik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sebesar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0.018 pada desa tersebut dengan asumsi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faktor-faktor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lain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konstan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. </a:t>
                </a:r>
              </a:p>
              <a:p>
                <a:pPr marL="800100" lvl="1" indent="-342900" algn="just">
                  <a:lnSpc>
                    <a:spcPct val="107000"/>
                  </a:lnSpc>
                  <a:spcAft>
                    <a:spcPts val="8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Koefisien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ID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0.015</m:t>
                    </m:r>
                  </m:oMath>
                </a14:m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menunjukkan apabila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persentase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balita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dengan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imunisasi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hepatitis B di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suatu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desa naik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sebanyak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satu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satuan, maka prevalensi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balita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i="1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stunting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akan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turun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sebesar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0.015 pada desa tersebut dengan asumsi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faktor-faktor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lain </a:t>
                </a:r>
                <a:r>
                  <a:rPr lang="en-US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konstan</a:t>
                </a: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.</a:t>
                </a:r>
                <a:endParaRPr lang="en-ID" sz="20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C2D972-C04A-DACB-D56B-D133F2557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324" y="4762169"/>
                <a:ext cx="13977876" cy="5181931"/>
              </a:xfrm>
              <a:prstGeom prst="rect">
                <a:avLst/>
              </a:prstGeom>
              <a:blipFill>
                <a:blip r:embed="rId11"/>
                <a:stretch>
                  <a:fillRect t="-353" r="-436" b="-117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29326"/>
      </p:ext>
    </p:extLst>
  </p:cSld>
  <p:clrMapOvr>
    <a:masterClrMapping/>
  </p:clrMapOvr>
  <p:transition spd="med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5699427" y="-3729116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13053765-1BB2-618F-EEEF-9AEF9E513ADF}"/>
              </a:ext>
            </a:extLst>
          </p:cNvPr>
          <p:cNvSpPr/>
          <p:nvPr/>
        </p:nvSpPr>
        <p:spPr>
          <a:xfrm>
            <a:off x="2514600" y="2936737"/>
            <a:ext cx="12954000" cy="1398792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FC3A9E9-2E98-1A5F-28AD-EE8A7408B355}"/>
              </a:ext>
            </a:extLst>
          </p:cNvPr>
          <p:cNvSpPr txBox="1"/>
          <p:nvPr/>
        </p:nvSpPr>
        <p:spPr>
          <a:xfrm>
            <a:off x="2576624" y="2040455"/>
            <a:ext cx="12954000" cy="75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200" dirty="0" err="1">
                <a:solidFill>
                  <a:srgbClr val="000000"/>
                </a:solidFill>
                <a:latin typeface="Poppins Bold"/>
              </a:rPr>
              <a:t>Contoh</a:t>
            </a:r>
            <a:r>
              <a:rPr lang="en-US" sz="3200" dirty="0">
                <a:solidFill>
                  <a:srgbClr val="000000"/>
                </a:solidFill>
                <a:latin typeface="Poppins Bold"/>
              </a:rPr>
              <a:t> Model SARMA Menggunakan Desa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2E80B1A-F4BB-9324-20D0-DA4A4C33974C}"/>
              </a:ext>
            </a:extLst>
          </p:cNvPr>
          <p:cNvSpPr txBox="1"/>
          <p:nvPr/>
        </p:nvSpPr>
        <p:spPr>
          <a:xfrm>
            <a:off x="1028699" y="921544"/>
            <a:ext cx="12077701" cy="802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400" dirty="0" err="1">
                <a:solidFill>
                  <a:srgbClr val="000000"/>
                </a:solidFill>
                <a:latin typeface="Poppins Bold"/>
              </a:rPr>
              <a:t>Pemodelan</a:t>
            </a:r>
            <a:r>
              <a:rPr lang="en-US" sz="4400" dirty="0">
                <a:solidFill>
                  <a:srgbClr val="000000"/>
                </a:solidFill>
                <a:latin typeface="Poppins Bold"/>
              </a:rPr>
              <a:t> Regresi Spasial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4BA9AB-F808-5D51-AD94-6A6E31AB5059}"/>
                  </a:ext>
                </a:extLst>
              </p:cNvPr>
              <p:cNvSpPr txBox="1"/>
              <p:nvPr/>
            </p:nvSpPr>
            <p:spPr>
              <a:xfrm>
                <a:off x="2050339" y="3005223"/>
                <a:ext cx="13944600" cy="1261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15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800" i="1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𝐷𝑒𝑠𝑎𝑆𝑢𝑘𝑜𝑙𝑖𝑙𝑜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D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0.73065</m:t>
                      </m:r>
                      <m:r>
                        <a:rPr lang="en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d>
                        <m:dPr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𝑆𝑢𝑘𝑜𝑙𝑖𝑙𝑜𝑇𝑒𝑛𝑔𝑔𝑒𝑟𝐾𝑢𝑙𝑜𝑛</m:t>
                              </m:r>
                            </m:sub>
                          </m:sSub>
                          <m: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𝑇𝑒𝑛𝑔𝑔𝑒𝑟𝐾𝑢𝑙𝑜𝑛</m:t>
                              </m:r>
                            </m:sub>
                            <m:sup>
                              <m: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𝑆𝑢𝑘𝑜𝑙𝑖𝑙𝑜𝐿𝑎𝑡𝑠𝑎𝑟𝑖</m:t>
                              </m:r>
                            </m:sub>
                          </m:sSub>
                          <m: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𝐿𝑎𝑡𝑠𝑎𝑟𝑖</m:t>
                              </m:r>
                            </m:sub>
                            <m:sup>
                              <m: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𝑆𝑢𝑘𝑜𝑙𝑖𝑙𝑜𝐵𝑢𝑙𝑢𝑗𝑜𝑤𝑜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𝑇𝑒𝑛𝑔𝑔𝑒𝑟𝐵𝑢𝑙𝑢𝑗𝑜𝑤𝑜</m:t>
                              </m:r>
                            </m:sub>
                            <m:sup>
                              <m:r>
                                <a:rPr lang="en-ID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80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152650" algn="just">
                  <a:lnSpc>
                    <a:spcPct val="115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+1.0895485+0.0190502</m:t>
                      </m:r>
                      <m:sSub>
                        <m:sSubPr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𝑆𝑢𝑘𝑜𝑙𝑖𝑙𝑜</m:t>
                          </m:r>
                        </m:sub>
                      </m:sSub>
                      <m:r>
                        <a:rPr lang="en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−0.0149455</m:t>
                      </m:r>
                      <m:sSub>
                        <m:sSubPr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𝑆𝑢𝑘𝑜𝑙𝑖𝑙𝑜</m:t>
                          </m:r>
                        </m:sub>
                      </m:sSub>
                      <m:r>
                        <a:rPr lang="en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−0.52575∗</m:t>
                      </m:r>
                      <m:r>
                        <a:rPr lang="en-ID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𝑆𝑢𝑘𝑜𝑙𝑖𝑙𝑜𝑇𝑒𝑛𝑔𝑔𝑒𝑟𝐾𝑢𝑙𝑜𝑛</m:t>
                          </m:r>
                        </m:sub>
                      </m:sSub>
                      <m:r>
                        <a:rPr lang="en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𝑇𝑒𝑛𝑔𝑔𝑒𝑟𝐾𝑢𝑙𝑜𝑛</m:t>
                          </m:r>
                        </m:sub>
                      </m:sSub>
                      <m:r>
                        <a:rPr lang="en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𝑆𝑢𝑘𝑜𝑙𝑖𝑙𝑜𝐿𝑎𝑡𝑠𝑎𝑟𝑖</m:t>
                          </m:r>
                        </m:sub>
                      </m:sSub>
                      <m:r>
                        <a:rPr lang="en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𝐿𝑎𝑡𝑠𝑎𝑟𝑖</m:t>
                          </m:r>
                        </m:sub>
                      </m:sSub>
                      <m:r>
                        <a:rPr lang="en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𝑆𝑢𝑘𝑜𝑙𝑖𝑙𝑜𝐵𝑢𝑙𝑢𝑗𝑜𝑤𝑜</m:t>
                          </m:r>
                        </m:sub>
                      </m:sSub>
                      <m:sSub>
                        <m:sSubPr>
                          <m:ctrlP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D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𝑇𝑒𝑛𝑔𝑔𝑒𝑟𝐵𝑢𝑙𝑢𝑗𝑜𝑤𝑜</m:t>
                          </m:r>
                        </m:sub>
                      </m:sSub>
                      <m:r>
                        <a:rPr lang="en-ID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D" sz="2800" dirty="0">
                  <a:effectLst/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4BA9AB-F808-5D51-AD94-6A6E31AB5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339" y="3005223"/>
                <a:ext cx="13944600" cy="1261820"/>
              </a:xfrm>
              <a:prstGeom prst="rect">
                <a:avLst/>
              </a:prstGeom>
              <a:blipFill>
                <a:blip r:embed="rId10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BC077F-2964-A764-90DD-6A5DD54A4DE5}"/>
                  </a:ext>
                </a:extLst>
              </p:cNvPr>
              <p:cNvSpPr txBox="1"/>
              <p:nvPr/>
            </p:nvSpPr>
            <p:spPr>
              <a:xfrm>
                <a:off x="2209800" y="4404015"/>
                <a:ext cx="12934602" cy="1126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989330" indent="252095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D" sz="17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Keterangan</a:t>
                </a:r>
                <a:r>
                  <a:rPr lang="en-ID" sz="17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:    </a:t>
                </a:r>
              </a:p>
              <a:p>
                <a:pPr marR="989330" indent="252095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D" sz="17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D" sz="17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7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17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7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menunjukkan </a:t>
                </a:r>
                <a:r>
                  <a:rPr lang="en-US" sz="17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estimasi</a:t>
                </a:r>
                <a:r>
                  <a:rPr lang="en-US" sz="17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variabel </a:t>
                </a:r>
                <a:r>
                  <a:rPr lang="en-US" sz="17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dependen</a:t>
                </a:r>
                <a:r>
                  <a:rPr lang="en-US" sz="17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dalam bentuk transformasi akar</a:t>
                </a:r>
                <a:endParaRPr lang="en-ID" sz="17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  <a:p>
                <a:pPr marR="989330" indent="252095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D" sz="17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7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7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7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menunjukkan variabel </a:t>
                </a:r>
                <a:r>
                  <a:rPr lang="en-US" sz="17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dependen</a:t>
                </a:r>
                <a:r>
                  <a:rPr lang="en-US" sz="17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dalam bentuk transformasi akar</a:t>
                </a:r>
                <a:endParaRPr lang="en-ID" sz="1700" dirty="0">
                  <a:effectLst/>
                  <a:latin typeface="Poppins" panose="00000500000000000000" pitchFamily="2" charset="0"/>
                  <a:ea typeface="Yu Mincho" panose="02020400000000000000" pitchFamily="18" charset="-128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BC077F-2964-A764-90DD-6A5DD54A4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404015"/>
                <a:ext cx="12934602" cy="1126975"/>
              </a:xfrm>
              <a:prstGeom prst="rect">
                <a:avLst/>
              </a:prstGeom>
              <a:blipFill>
                <a:blip r:embed="rId11"/>
                <a:stretch>
                  <a:fillRect t="-541" b="-648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687928"/>
      </p:ext>
    </p:extLst>
  </p:cSld>
  <p:clrMapOvr>
    <a:masterClrMapping/>
  </p:clrMapOvr>
  <p:transition spd="med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5699427" y="-3729116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>
                <a:extLst>
                  <a:ext uri="{FF2B5EF4-FFF2-40B4-BE49-F238E27FC236}">
                    <a16:creationId xmlns:a16="http://schemas.microsoft.com/office/drawing/2014/main" id="{EFC3A9E9-2E98-1A5F-28AD-EE8A7408B355}"/>
                  </a:ext>
                </a:extLst>
              </p:cNvPr>
              <p:cNvSpPr txBox="1"/>
              <p:nvPr/>
            </p:nvSpPr>
            <p:spPr>
              <a:xfrm>
                <a:off x="2667000" y="2047157"/>
                <a:ext cx="12954000" cy="75430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6719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32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rgbClr val="000000"/>
                    </a:solidFill>
                    <a:latin typeface="Poppins Bold"/>
                  </a:rPr>
                  <a:t> dan AIC</a:t>
                </a:r>
              </a:p>
            </p:txBody>
          </p:sp>
        </mc:Choice>
        <mc:Fallback xmlns="">
          <p:sp>
            <p:nvSpPr>
              <p:cNvPr id="4" name="TextBox 5">
                <a:extLst>
                  <a:ext uri="{FF2B5EF4-FFF2-40B4-BE49-F238E27FC236}">
                    <a16:creationId xmlns:a16="http://schemas.microsoft.com/office/drawing/2014/main" id="{EFC3A9E9-2E98-1A5F-28AD-EE8A7408B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047157"/>
                <a:ext cx="12954000" cy="754309"/>
              </a:xfrm>
              <a:prstGeom prst="rect">
                <a:avLst/>
              </a:prstGeom>
              <a:blipFill>
                <a:blip r:embed="rId10"/>
                <a:stretch>
                  <a:fillRect b="-3145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5">
            <a:extLst>
              <a:ext uri="{FF2B5EF4-FFF2-40B4-BE49-F238E27FC236}">
                <a16:creationId xmlns:a16="http://schemas.microsoft.com/office/drawing/2014/main" id="{02E80B1A-F4BB-9324-20D0-DA4A4C33974C}"/>
              </a:ext>
            </a:extLst>
          </p:cNvPr>
          <p:cNvSpPr txBox="1"/>
          <p:nvPr/>
        </p:nvSpPr>
        <p:spPr>
          <a:xfrm>
            <a:off x="1028699" y="921544"/>
            <a:ext cx="12077701" cy="802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400" dirty="0" err="1">
                <a:solidFill>
                  <a:srgbClr val="000000"/>
                </a:solidFill>
                <a:latin typeface="Poppins Bold"/>
              </a:rPr>
              <a:t>Pemilihan</a:t>
            </a:r>
            <a:r>
              <a:rPr lang="en-US" sz="4400" dirty="0">
                <a:solidFill>
                  <a:srgbClr val="000000"/>
                </a:solidFill>
                <a:latin typeface="Poppins Bold"/>
              </a:rPr>
              <a:t> Model </a:t>
            </a:r>
            <a:r>
              <a:rPr lang="en-US" sz="4400" dirty="0" err="1">
                <a:solidFill>
                  <a:srgbClr val="000000"/>
                </a:solidFill>
                <a:latin typeface="Poppins Bold"/>
              </a:rPr>
              <a:t>Terbaik</a:t>
            </a:r>
            <a:endParaRPr lang="en-US" sz="4400" dirty="0">
              <a:solidFill>
                <a:srgbClr val="000000"/>
              </a:solidFill>
              <a:latin typeface="Poppins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C9BAAE0-53E0-D43E-EED1-7303E50A22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1669729"/>
                  </p:ext>
                </p:extLst>
              </p:nvPr>
            </p:nvGraphicFramePr>
            <p:xfrm>
              <a:off x="2663952" y="3257329"/>
              <a:ext cx="9070847" cy="2190971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3426068">
                      <a:extLst>
                        <a:ext uri="{9D8B030D-6E8A-4147-A177-3AD203B41FA5}">
                          <a16:colId xmlns:a16="http://schemas.microsoft.com/office/drawing/2014/main" val="384959867"/>
                        </a:ext>
                      </a:extLst>
                    </a:gridCol>
                    <a:gridCol w="2463711">
                      <a:extLst>
                        <a:ext uri="{9D8B030D-6E8A-4147-A177-3AD203B41FA5}">
                          <a16:colId xmlns:a16="http://schemas.microsoft.com/office/drawing/2014/main" val="2152604022"/>
                        </a:ext>
                      </a:extLst>
                    </a:gridCol>
                    <a:gridCol w="3181068">
                      <a:extLst>
                        <a:ext uri="{9D8B030D-6E8A-4147-A177-3AD203B41FA5}">
                          <a16:colId xmlns:a16="http://schemas.microsoft.com/office/drawing/2014/main" val="1946988149"/>
                        </a:ext>
                      </a:extLst>
                    </a:gridCol>
                  </a:tblGrid>
                  <a:tr h="634083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Model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D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𝐑</m:t>
                                    </m:r>
                                  </m:e>
                                  <m:sup>
                                    <m:r>
                                      <a:rPr lang="en-ID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AIC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53419657"/>
                      </a:ext>
                    </a:extLst>
                  </a:tr>
                  <a:tr h="778444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Regresi</a:t>
                          </a:r>
                          <a:r>
                            <a:rPr lang="en-ID" sz="20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Linear</a:t>
                          </a:r>
                          <a:endParaRPr lang="en-ID" sz="24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4.54%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1107.446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60672318"/>
                      </a:ext>
                    </a:extLst>
                  </a:tr>
                  <a:tr h="778444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SARMA</a:t>
                          </a:r>
                          <a:endParaRPr lang="en-ID" sz="24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28.46%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1070.334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62133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C9BAAE0-53E0-D43E-EED1-7303E50A22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1669729"/>
                  </p:ext>
                </p:extLst>
              </p:nvPr>
            </p:nvGraphicFramePr>
            <p:xfrm>
              <a:off x="2663952" y="3257329"/>
              <a:ext cx="9070847" cy="2190971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3426068">
                      <a:extLst>
                        <a:ext uri="{9D8B030D-6E8A-4147-A177-3AD203B41FA5}">
                          <a16:colId xmlns:a16="http://schemas.microsoft.com/office/drawing/2014/main" val="384959867"/>
                        </a:ext>
                      </a:extLst>
                    </a:gridCol>
                    <a:gridCol w="2463711">
                      <a:extLst>
                        <a:ext uri="{9D8B030D-6E8A-4147-A177-3AD203B41FA5}">
                          <a16:colId xmlns:a16="http://schemas.microsoft.com/office/drawing/2014/main" val="2152604022"/>
                        </a:ext>
                      </a:extLst>
                    </a:gridCol>
                    <a:gridCol w="3181068">
                      <a:extLst>
                        <a:ext uri="{9D8B030D-6E8A-4147-A177-3AD203B41FA5}">
                          <a16:colId xmlns:a16="http://schemas.microsoft.com/office/drawing/2014/main" val="1946988149"/>
                        </a:ext>
                      </a:extLst>
                    </a:gridCol>
                  </a:tblGrid>
                  <a:tr h="634083"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Model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139109" t="-962" r="-129703" b="-247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AIC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53419657"/>
                      </a:ext>
                    </a:extLst>
                  </a:tr>
                  <a:tr h="778444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dirty="0" err="1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Regresi</a:t>
                          </a:r>
                          <a:r>
                            <a:rPr lang="en-ID" sz="20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 Linear</a:t>
                          </a:r>
                          <a:endParaRPr lang="en-ID" sz="24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4.54%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1107.446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60672318"/>
                      </a:ext>
                    </a:extLst>
                  </a:tr>
                  <a:tr h="778444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b="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SARMA</a:t>
                          </a:r>
                          <a:endParaRPr lang="en-ID" sz="2400" b="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28.46%</a:t>
                          </a:r>
                          <a:endParaRPr lang="en-ID" sz="240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ID" sz="2000" dirty="0">
                              <a:effectLst/>
                              <a:latin typeface="Poppins" panose="00000500000000000000" pitchFamily="2" charset="0"/>
                              <a:cs typeface="Poppins" panose="00000500000000000000" pitchFamily="2" charset="0"/>
                            </a:rPr>
                            <a:t>1070.334</a:t>
                          </a:r>
                          <a:endParaRPr lang="en-ID" sz="2400" dirty="0">
                            <a:effectLst/>
                            <a:latin typeface="Poppins" panose="00000500000000000000" pitchFamily="2" charset="0"/>
                            <a:ea typeface="Yu Mincho" panose="02020400000000000000" pitchFamily="18" charset="-128"/>
                            <a:cs typeface="Poppins" panose="00000500000000000000" pitchFamily="2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621336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9202F7-F696-E4A8-B4CE-7D6658F3F3D6}"/>
                  </a:ext>
                </a:extLst>
              </p:cNvPr>
              <p:cNvSpPr txBox="1"/>
              <p:nvPr/>
            </p:nvSpPr>
            <p:spPr>
              <a:xfrm>
                <a:off x="2155062" y="5698594"/>
                <a:ext cx="13977876" cy="1274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0100" lvl="1" indent="-342900" algn="just">
                  <a:lnSpc>
                    <a:spcPct val="107000"/>
                  </a:lnSpc>
                  <a:spcAft>
                    <a:spcPts val="8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odel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terbaik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berdasarkan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nilai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D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D" sz="2000" b="0" i="1">
                            <a:effectLst/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ID" sz="2000" b="0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D" sz="20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dan AIC </a:t>
                </a:r>
                <a:r>
                  <a:rPr lang="en-ID" sz="2000" dirty="0" err="1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adalah</a:t>
                </a:r>
                <a:r>
                  <a:rPr lang="en-ID" sz="2000" dirty="0"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model SARMA</a:t>
                </a:r>
              </a:p>
              <a:p>
                <a:pPr marL="800100" lvl="1" indent="-342900" algn="just">
                  <a:lnSpc>
                    <a:spcPct val="107000"/>
                  </a:lnSpc>
                  <a:spcAft>
                    <a:spcPts val="800"/>
                  </a:spcAft>
                  <a:buFont typeface="Courier New" panose="02070309020205020404" pitchFamily="49" charset="0"/>
                  <a:buChar char="o"/>
                </a:pP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Model SARMA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mampu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sv-SE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menjelaskan keragaman prevalensi balita stunting sebesar 28.46% </a:t>
                </a:r>
              </a:p>
              <a:p>
                <a:pPr marL="800100" lvl="1" indent="-342900" algn="just">
                  <a:lnSpc>
                    <a:spcPct val="107000"/>
                  </a:lnSpc>
                  <a:spcAft>
                    <a:spcPts val="800"/>
                  </a:spcAft>
                  <a:buFont typeface="Courier New" panose="02070309020205020404" pitchFamily="49" charset="0"/>
                  <a:buChar char="o"/>
                </a:pP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71.54%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lainnya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dijelaskan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oleh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variabel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lain di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luar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model yang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berada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dalam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</a:t>
                </a:r>
                <a:r>
                  <a:rPr lang="en-ID" sz="2000" dirty="0" err="1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nilai</a:t>
                </a:r>
                <a:r>
                  <a:rPr lang="en-ID" sz="2000" dirty="0">
                    <a:effectLst/>
                    <a:latin typeface="Poppins" panose="00000500000000000000" pitchFamily="2" charset="0"/>
                    <a:ea typeface="Yu Mincho" panose="02020400000000000000" pitchFamily="18" charset="-128"/>
                    <a:cs typeface="Poppins" panose="00000500000000000000" pitchFamily="2" charset="0"/>
                  </a:rPr>
                  <a:t> residual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9202F7-F696-E4A8-B4CE-7D6658F3F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062" y="5698594"/>
                <a:ext cx="13977876" cy="1274964"/>
              </a:xfrm>
              <a:prstGeom prst="rect">
                <a:avLst/>
              </a:prstGeom>
              <a:blipFill>
                <a:blip r:embed="rId12"/>
                <a:stretch>
                  <a:fillRect t="-1914" b="-765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26153"/>
      </p:ext>
    </p:extLst>
  </p:cSld>
  <p:clrMapOvr>
    <a:masterClrMapping/>
  </p:clrMapOvr>
  <p:transition spd="med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81600" y="4533900"/>
            <a:ext cx="26485589" cy="10847660"/>
            <a:chOff x="0" y="0"/>
            <a:chExt cx="35314119" cy="14463546"/>
          </a:xfrm>
        </p:grpSpPr>
        <p:sp>
          <p:nvSpPr>
            <p:cNvPr id="3" name="Freeform 3"/>
            <p:cNvSpPr/>
            <p:nvPr/>
          </p:nvSpPr>
          <p:spPr>
            <a:xfrm>
              <a:off x="17517809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48514" y="2455117"/>
            <a:ext cx="10382095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dirty="0">
                <a:solidFill>
                  <a:srgbClr val="FFFFFF"/>
                </a:solidFill>
                <a:latin typeface="Poppins Bold"/>
              </a:rPr>
              <a:t>BAB 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52952" y="3977333"/>
            <a:ext cx="10382095" cy="47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4000" b="1" dirty="0">
                <a:solidFill>
                  <a:srgbClr val="FFFFFF"/>
                </a:solidFill>
                <a:latin typeface="Poppins"/>
              </a:rPr>
              <a:t>Kesimpulan dan Saran </a:t>
            </a:r>
            <a:endParaRPr lang="en-US" sz="3600" b="1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457293" y="1028700"/>
            <a:ext cx="1373414" cy="1146177"/>
          </a:xfrm>
          <a:custGeom>
            <a:avLst/>
            <a:gdLst/>
            <a:ahLst/>
            <a:cxnLst/>
            <a:rect l="l" t="t" r="r" b="b"/>
            <a:pathLst>
              <a:path w="1373414" h="1146177">
                <a:moveTo>
                  <a:pt x="0" y="0"/>
                </a:moveTo>
                <a:lnTo>
                  <a:pt x="1373414" y="0"/>
                </a:lnTo>
                <a:lnTo>
                  <a:pt x="1373414" y="1146177"/>
                </a:lnTo>
                <a:lnTo>
                  <a:pt x="0" y="1146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ECFB6225-67F3-18AF-BA34-9024DF6D24C0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40897A1A-D0E8-CFDA-CF4F-D8A7B17D6823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74FAA16-AE14-0B38-BF40-CF7CE7FFE319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949654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427">
            <a:off x="-1701070" y="7612877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700" y="921544"/>
            <a:ext cx="6096173" cy="83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Rumusan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Masalah</a:t>
            </a:r>
            <a:endParaRPr lang="en-US" sz="4800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54062" y="2312795"/>
            <a:ext cx="13043137" cy="1124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1. </a:t>
            </a:r>
            <a:r>
              <a:rPr lang="sv-SE" sz="32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Bagaimana karakteristik dan pola peresebaran kasus balita stunting di Kabupaten Tuban?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1F4D44-F821-4D0F-905F-D5C6E4EAD470}"/>
              </a:ext>
            </a:extLst>
          </p:cNvPr>
          <p:cNvGrpSpPr/>
          <p:nvPr/>
        </p:nvGrpSpPr>
        <p:grpSpPr>
          <a:xfrm>
            <a:off x="838200" y="2114477"/>
            <a:ext cx="1521430" cy="152143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63F5D6D7-F980-C8E3-3B66-51661DFFECF4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8B771B8-4298-154F-06FC-7513BD4E82B3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6" name="TextBox 12">
            <a:extLst>
              <a:ext uri="{FF2B5EF4-FFF2-40B4-BE49-F238E27FC236}">
                <a16:creationId xmlns:a16="http://schemas.microsoft.com/office/drawing/2014/main" id="{E3483CD1-0E67-6DCB-D0EF-D64294788B6C}"/>
              </a:ext>
            </a:extLst>
          </p:cNvPr>
          <p:cNvSpPr txBox="1"/>
          <p:nvPr/>
        </p:nvSpPr>
        <p:spPr>
          <a:xfrm>
            <a:off x="2652777" y="4452635"/>
            <a:ext cx="13043137" cy="1701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2. </a:t>
            </a:r>
            <a:r>
              <a:rPr lang="sv-SE" sz="32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Bagaimana pemodelan kasus balita stunting di Kabupaten Tuban berdasarkan faktor yang mempengaruhi dengan model regresi spasial?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107D49-3E99-5C36-0B41-8AC2386962A9}"/>
              </a:ext>
            </a:extLst>
          </p:cNvPr>
          <p:cNvGrpSpPr/>
          <p:nvPr/>
        </p:nvGrpSpPr>
        <p:grpSpPr>
          <a:xfrm>
            <a:off x="836915" y="4254317"/>
            <a:ext cx="1521430" cy="1521430"/>
            <a:chOff x="526097" y="7879745"/>
            <a:chExt cx="1521430" cy="1521430"/>
          </a:xfrm>
        </p:grpSpPr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F9761D20-1009-EAA5-44B1-A30E06B66937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AC6590A9-6163-5975-CC13-C0370947A63E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36" name="Group 21">
            <a:extLst>
              <a:ext uri="{FF2B5EF4-FFF2-40B4-BE49-F238E27FC236}">
                <a16:creationId xmlns:a16="http://schemas.microsoft.com/office/drawing/2014/main" id="{53286B82-DB95-1B68-E0A3-D316C93D1B62}"/>
              </a:ext>
            </a:extLst>
          </p:cNvPr>
          <p:cNvGrpSpPr/>
          <p:nvPr/>
        </p:nvGrpSpPr>
        <p:grpSpPr>
          <a:xfrm>
            <a:off x="14297078" y="1333500"/>
            <a:ext cx="4295722" cy="328136"/>
            <a:chOff x="0" y="0"/>
            <a:chExt cx="1239574" cy="152400"/>
          </a:xfrm>
        </p:grpSpPr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8547ABEF-7D32-BF77-5890-C429B72B98E8}"/>
                </a:ext>
              </a:extLst>
            </p:cNvPr>
            <p:cNvSpPr/>
            <p:nvPr/>
          </p:nvSpPr>
          <p:spPr>
            <a:xfrm>
              <a:off x="0" y="0"/>
              <a:ext cx="1239574" cy="152400"/>
            </a:xfrm>
            <a:custGeom>
              <a:avLst/>
              <a:gdLst/>
              <a:ahLst/>
              <a:cxnLst/>
              <a:rect l="l" t="t" r="r" b="b"/>
              <a:pathLst>
                <a:path w="1239574" h="152400">
                  <a:moveTo>
                    <a:pt x="0" y="0"/>
                  </a:moveTo>
                  <a:lnTo>
                    <a:pt x="1239574" y="0"/>
                  </a:lnTo>
                  <a:lnTo>
                    <a:pt x="123957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38" name="Freeform 11">
            <a:extLst>
              <a:ext uri="{FF2B5EF4-FFF2-40B4-BE49-F238E27FC236}">
                <a16:creationId xmlns:a16="http://schemas.microsoft.com/office/drawing/2014/main" id="{3C4C5661-EE02-8A39-2783-52A7BCB54E57}"/>
              </a:ext>
            </a:extLst>
          </p:cNvPr>
          <p:cNvSpPr/>
          <p:nvPr/>
        </p:nvSpPr>
        <p:spPr>
          <a:xfrm>
            <a:off x="14329735" y="28289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9" name="Freeform 12">
            <a:extLst>
              <a:ext uri="{FF2B5EF4-FFF2-40B4-BE49-F238E27FC236}">
                <a16:creationId xmlns:a16="http://schemas.microsoft.com/office/drawing/2014/main" id="{B6870175-DBF2-A84B-298A-21F5A9E0F9EF}"/>
              </a:ext>
            </a:extLst>
          </p:cNvPr>
          <p:cNvSpPr/>
          <p:nvPr/>
        </p:nvSpPr>
        <p:spPr>
          <a:xfrm>
            <a:off x="15451967" y="28089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0" name="Freeform 13">
            <a:extLst>
              <a:ext uri="{FF2B5EF4-FFF2-40B4-BE49-F238E27FC236}">
                <a16:creationId xmlns:a16="http://schemas.microsoft.com/office/drawing/2014/main" id="{9BCE57C2-85E9-627A-3A80-219989BDFBA9}"/>
              </a:ext>
            </a:extLst>
          </p:cNvPr>
          <p:cNvSpPr/>
          <p:nvPr/>
        </p:nvSpPr>
        <p:spPr>
          <a:xfrm>
            <a:off x="16436148" y="19125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8296710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59971A7D-52A4-4E3B-E18E-0438B1EEB234}"/>
              </a:ext>
            </a:extLst>
          </p:cNvPr>
          <p:cNvSpPr/>
          <p:nvPr/>
        </p:nvSpPr>
        <p:spPr>
          <a:xfrm>
            <a:off x="3657600" y="7200900"/>
            <a:ext cx="10668000" cy="1295400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Freeform 2"/>
          <p:cNvSpPr/>
          <p:nvPr/>
        </p:nvSpPr>
        <p:spPr>
          <a:xfrm rot="2700000">
            <a:off x="-5699427" y="-3729116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FC3A9E9-2E98-1A5F-28AD-EE8A7408B355}"/>
              </a:ext>
            </a:extLst>
          </p:cNvPr>
          <p:cNvSpPr txBox="1"/>
          <p:nvPr/>
        </p:nvSpPr>
        <p:spPr>
          <a:xfrm>
            <a:off x="2667000" y="2047157"/>
            <a:ext cx="12954000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200" dirty="0">
                <a:solidFill>
                  <a:srgbClr val="000000"/>
                </a:solidFill>
                <a:latin typeface="Poppins Bold"/>
              </a:rPr>
              <a:t>Kesimpulan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2E80B1A-F4BB-9324-20D0-DA4A4C33974C}"/>
              </a:ext>
            </a:extLst>
          </p:cNvPr>
          <p:cNvSpPr txBox="1"/>
          <p:nvPr/>
        </p:nvSpPr>
        <p:spPr>
          <a:xfrm>
            <a:off x="1028699" y="921544"/>
            <a:ext cx="12077701" cy="802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400" dirty="0">
                <a:solidFill>
                  <a:srgbClr val="000000"/>
                </a:solidFill>
                <a:latin typeface="Poppins Bold"/>
              </a:rPr>
              <a:t>Kesimpulan dan Saran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202F7-F696-E4A8-B4CE-7D6658F3F3D6}"/>
              </a:ext>
            </a:extLst>
          </p:cNvPr>
          <p:cNvSpPr txBox="1"/>
          <p:nvPr/>
        </p:nvSpPr>
        <p:spPr>
          <a:xfrm>
            <a:off x="2112516" y="2842380"/>
            <a:ext cx="13977876" cy="4011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2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Prevalensi </a:t>
            </a:r>
            <a:r>
              <a:rPr lang="en-US" sz="22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balita</a:t>
            </a:r>
            <a:r>
              <a:rPr lang="en-US" sz="22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200" i="1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stunting</a:t>
            </a:r>
            <a:r>
              <a:rPr lang="en-US" sz="22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di </a:t>
            </a:r>
            <a:r>
              <a:rPr lang="en-US" sz="22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Kabupaten</a:t>
            </a:r>
            <a:r>
              <a:rPr lang="en-US" sz="22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Tuban dengan </a:t>
            </a:r>
            <a:r>
              <a:rPr lang="en-US" sz="22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kategori</a:t>
            </a:r>
            <a:r>
              <a:rPr lang="en-US" sz="22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2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tinggi</a:t>
            </a:r>
            <a:r>
              <a:rPr lang="en-US" sz="22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(&gt;40%) </a:t>
            </a:r>
            <a:r>
              <a:rPr lang="en-US" sz="22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ditemukan</a:t>
            </a:r>
            <a:r>
              <a:rPr lang="en-US" sz="22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di Desa </a:t>
            </a:r>
            <a:r>
              <a:rPr lang="en-US" sz="22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Mander</a:t>
            </a:r>
            <a:r>
              <a:rPr lang="en-US" sz="22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dan menunjukkan </a:t>
            </a:r>
            <a:r>
              <a:rPr lang="en-US" sz="22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pola</a:t>
            </a:r>
            <a:r>
              <a:rPr lang="en-US" sz="22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2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pengelompokan</a:t>
            </a:r>
            <a:r>
              <a:rPr lang="en-US" sz="22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.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Faktor-faktor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yang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diduga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mempengaruhi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balita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stunting di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Kabupaten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Tuban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dalam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penelitian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ini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antara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lain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adalah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persentase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bayi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dengan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Berat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Badan Lahir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Rendah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(BBLR) dan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persentase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balita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yang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menerima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imunisasi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Hepatitis B. 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Adapun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faktor-faktor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yang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tidak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memiliki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pengaruh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signifikan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meliputi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persentase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balita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yang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menerima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ASI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eksklusif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,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persentase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ibu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yang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mengonsumsi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Tablet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Tambah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Darah (TTD),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serta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persentase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balita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yang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mendapatkan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imunisasi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polio dan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campak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.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Prevalensi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i="1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stunting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pada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balita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di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Tuban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dapat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dimodelkan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menggunakan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model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regresi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spasial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SARMA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menggunakan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taraf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signifikansi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sebesar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10%.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89B650-2482-C62B-0CE4-069AA6AEAD06}"/>
                  </a:ext>
                </a:extLst>
              </p:cNvPr>
              <p:cNvSpPr txBox="1"/>
              <p:nvPr/>
            </p:nvSpPr>
            <p:spPr>
              <a:xfrm>
                <a:off x="2596436" y="7277100"/>
                <a:ext cx="12934188" cy="1172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D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D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rad>
                      <m:r>
                        <a:rPr lang="en-ID" sz="2400" i="0">
                          <a:latin typeface="Cambria Math" panose="02040503050406030204" pitchFamily="18" charset="0"/>
                        </a:rPr>
                        <m:t>=0.731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D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328</m:t>
                          </m:r>
                        </m:sup>
                        <m:e>
                          <m:sSub>
                            <m:sSubPr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+1.090+0.018</m:t>
                          </m:r>
                          <m:sSub>
                            <m:sSubPr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ID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−0.015</m:t>
                          </m:r>
                          <m:sSub>
                            <m:sSubPr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ID" sz="24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ID" sz="2400" i="0">
                          <a:latin typeface="Cambria Math" panose="02040503050406030204" pitchFamily="18" charset="0"/>
                        </a:rPr>
                        <m:t>−0.526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D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ID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≠1</m:t>
                          </m:r>
                        </m:sub>
                        <m:sup>
                          <m:r>
                            <a:rPr lang="en-ID" sz="2400" i="0">
                              <a:latin typeface="Cambria Math" panose="02040503050406030204" pitchFamily="18" charset="0"/>
                            </a:rPr>
                            <m:t>328</m:t>
                          </m:r>
                        </m:sup>
                        <m:e>
                          <m:sSub>
                            <m:sSubPr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D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ID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89B650-2482-C62B-0CE4-069AA6AEA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436" y="7277100"/>
                <a:ext cx="12934188" cy="11724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4838694"/>
      </p:ext>
    </p:extLst>
  </p:cSld>
  <p:clrMapOvr>
    <a:masterClrMapping/>
  </p:clrMapOvr>
  <p:transition spd="slow">
    <p:cover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5699427" y="-3729116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ECC5C-7059-0DFA-E35C-42B46D88BFB1}"/>
              </a:ext>
            </a:extLst>
          </p:cNvPr>
          <p:cNvGrpSpPr/>
          <p:nvPr/>
        </p:nvGrpSpPr>
        <p:grpSpPr>
          <a:xfrm>
            <a:off x="1143000" y="1943100"/>
            <a:ext cx="1219200" cy="114300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2B58B23-9462-7B7F-75F8-840BF7CC7780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6C2906E-0400-721C-3389-E89D5F350937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FC3A9E9-2E98-1A5F-28AD-EE8A7408B355}"/>
              </a:ext>
            </a:extLst>
          </p:cNvPr>
          <p:cNvSpPr txBox="1"/>
          <p:nvPr/>
        </p:nvSpPr>
        <p:spPr>
          <a:xfrm>
            <a:off x="2667000" y="2047157"/>
            <a:ext cx="12954000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3200" dirty="0">
                <a:solidFill>
                  <a:srgbClr val="000000"/>
                </a:solidFill>
                <a:latin typeface="Poppins Bold"/>
              </a:rPr>
              <a:t>Saran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2E80B1A-F4BB-9324-20D0-DA4A4C33974C}"/>
              </a:ext>
            </a:extLst>
          </p:cNvPr>
          <p:cNvSpPr txBox="1"/>
          <p:nvPr/>
        </p:nvSpPr>
        <p:spPr>
          <a:xfrm>
            <a:off x="1028699" y="921544"/>
            <a:ext cx="12077701" cy="802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400" dirty="0">
                <a:solidFill>
                  <a:srgbClr val="000000"/>
                </a:solidFill>
                <a:latin typeface="Poppins Bold"/>
              </a:rPr>
              <a:t>Kesimpulan dan Saran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202F7-F696-E4A8-B4CE-7D6658F3F3D6}"/>
              </a:ext>
            </a:extLst>
          </p:cNvPr>
          <p:cNvSpPr txBox="1"/>
          <p:nvPr/>
        </p:nvSpPr>
        <p:spPr>
          <a:xfrm>
            <a:off x="2155062" y="2887425"/>
            <a:ext cx="13977876" cy="1632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Penelitian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selanjutnya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diharapkan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dapat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mengembangkan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kembali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faktor-faktor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yang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diduga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mempengaruhi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kasus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stunting pada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balita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di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Kabupaten</a:t>
            </a:r>
            <a:r>
              <a:rPr lang="en-ID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ID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Tuban</a:t>
            </a:r>
            <a:endParaRPr lang="en-US" sz="2200" dirty="0">
              <a:effectLst/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200" dirty="0" err="1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Selain</a:t>
            </a:r>
            <a:r>
              <a:rPr lang="en-US" sz="2200" dirty="0">
                <a:effectLst/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itu, dapat </a:t>
            </a:r>
            <a:r>
              <a:rPr lang="en-US" sz="22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menggunakan metode non-</a:t>
            </a:r>
            <a:r>
              <a:rPr lang="en-US" sz="22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parametrik</a:t>
            </a:r>
            <a:r>
              <a:rPr lang="en-US" sz="22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berbasis spasial untuk </a:t>
            </a:r>
            <a:r>
              <a:rPr lang="en-US" sz="22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menangani</a:t>
            </a:r>
            <a:r>
              <a:rPr lang="en-US" sz="22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</a:t>
            </a:r>
            <a:r>
              <a:rPr lang="en-US" sz="22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pola</a:t>
            </a:r>
            <a:r>
              <a:rPr lang="en-US" sz="22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data yang tidak linear </a:t>
            </a:r>
            <a:r>
              <a:rPr lang="en-US" sz="2200" dirty="0" err="1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serta</a:t>
            </a:r>
            <a:r>
              <a:rPr lang="en-US" sz="2200" dirty="0">
                <a:latin typeface="Poppins" panose="00000500000000000000" pitchFamily="2" charset="0"/>
                <a:ea typeface="Yu Mincho" panose="02020400000000000000" pitchFamily="18" charset="-128"/>
                <a:cs typeface="Poppins" panose="00000500000000000000" pitchFamily="2" charset="0"/>
              </a:rPr>
              <a:t> mengatasi dependensi spasial</a:t>
            </a:r>
          </a:p>
        </p:txBody>
      </p:sp>
    </p:spTree>
    <p:extLst>
      <p:ext uri="{BB962C8B-B14F-4D97-AF65-F5344CB8AC3E}">
        <p14:creationId xmlns:p14="http://schemas.microsoft.com/office/powerpoint/2010/main" val="442517127"/>
      </p:ext>
    </p:extLst>
  </p:cSld>
  <p:clrMapOvr>
    <a:masterClrMapping/>
  </p:clrMapOvr>
  <p:transition spd="slow">
    <p:cover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81600" y="4533900"/>
            <a:ext cx="26485589" cy="10847660"/>
            <a:chOff x="0" y="0"/>
            <a:chExt cx="35314119" cy="14463546"/>
          </a:xfrm>
        </p:grpSpPr>
        <p:sp>
          <p:nvSpPr>
            <p:cNvPr id="3" name="Freeform 3"/>
            <p:cNvSpPr/>
            <p:nvPr/>
          </p:nvSpPr>
          <p:spPr>
            <a:xfrm>
              <a:off x="17517809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48514" y="2455117"/>
            <a:ext cx="10382095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dirty="0">
                <a:solidFill>
                  <a:srgbClr val="FFFFFF"/>
                </a:solidFill>
                <a:latin typeface="Poppins Bold"/>
              </a:rPr>
              <a:t>DAFTAR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52952" y="3977333"/>
            <a:ext cx="10382095" cy="47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4000" b="1" dirty="0">
                <a:solidFill>
                  <a:srgbClr val="FFFFFF"/>
                </a:solidFill>
                <a:latin typeface="Poppins"/>
              </a:rPr>
              <a:t>PUSTAKA</a:t>
            </a:r>
            <a:endParaRPr lang="en-US" sz="3600" b="1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457293" y="1028700"/>
            <a:ext cx="1373414" cy="1146177"/>
          </a:xfrm>
          <a:custGeom>
            <a:avLst/>
            <a:gdLst/>
            <a:ahLst/>
            <a:cxnLst/>
            <a:rect l="l" t="t" r="r" b="b"/>
            <a:pathLst>
              <a:path w="1373414" h="1146177">
                <a:moveTo>
                  <a:pt x="0" y="0"/>
                </a:moveTo>
                <a:lnTo>
                  <a:pt x="1373414" y="0"/>
                </a:lnTo>
                <a:lnTo>
                  <a:pt x="1373414" y="1146177"/>
                </a:lnTo>
                <a:lnTo>
                  <a:pt x="0" y="1146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ECFB6225-67F3-18AF-BA34-9024DF6D24C0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40897A1A-D0E8-CFDA-CF4F-D8A7B17D6823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74FAA16-AE14-0B38-BF40-CF7CE7FFE319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02766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2E80B1A-F4BB-9324-20D0-DA4A4C33974C}"/>
              </a:ext>
            </a:extLst>
          </p:cNvPr>
          <p:cNvSpPr txBox="1"/>
          <p:nvPr/>
        </p:nvSpPr>
        <p:spPr>
          <a:xfrm>
            <a:off x="1028699" y="921544"/>
            <a:ext cx="12077701" cy="802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400" dirty="0">
                <a:solidFill>
                  <a:srgbClr val="000000"/>
                </a:solidFill>
                <a:latin typeface="Poppins Bold"/>
              </a:rPr>
              <a:t>Daftar Pustaka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202F7-F696-E4A8-B4CE-7D6658F3F3D6}"/>
              </a:ext>
            </a:extLst>
          </p:cNvPr>
          <p:cNvSpPr txBox="1"/>
          <p:nvPr/>
        </p:nvSpPr>
        <p:spPr>
          <a:xfrm>
            <a:off x="1017813" y="1889324"/>
            <a:ext cx="16693244" cy="7907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Akaike, H. (2015). Information Theory and an Extension of the Maximum Likelihood Principle. In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Trees - Structure and Function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(Vol. 29, Issue 6). https://doi.org/10.1007/978-1-4612-0919-5_38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Akseer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N., Tasic, H.,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Nnachebe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Wigle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Rajakumar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R., Sanchez-Hernandez, D.,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Akuoku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J., Black, R. E., Horta, B. L.,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Nwuneli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N., Shine, R., Wazny, K.,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Japra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N., Shekar, M.,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Hoddinott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(2022). Economic costs of childhood stunting to the private sector in low- and middle-income countries.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EClinicalMedicine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101320. https://doi.org/10.1016/j.eclinm.2022.101320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Alodokter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(2023, March).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Pahami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Penyebab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Stunting dan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Dampaknya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Kehidupan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Anak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https://www.alodokter.com/bayi-lahir-stunting-faktor-penyebab-dan-risiko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Anindita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 D. (2018).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Persentase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Balita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Stunting di Indonesia dengan Metode Regresi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Nonparametrik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Spline Truncated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Institut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Sepuluh Nopember.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Anselin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L. (1988a). Lagrange Multiplier Test Diagnostics for Spatial Dependence and Spatial Heterogeneity.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Geographical Analysis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(1). https://doi.org/10.1111/j.1538-4632.1988.tb00159.x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Anselin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L. (1988b).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Spatial Econometrics: Methods and Models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(Vol. 4). Springer.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Anselin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L. and others. (1980). Estimation methods for spatial autoregressive structures.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Regional Science Dissertation &amp; Monograph Series, Program in Urban and Regional Studies, Cornell University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Badan Kebijakan Pembangunan Kesehatan. (2023).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Hasil Survei Status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Gizi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Indonesia (SSGI) 2022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Kementrian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Kesehatan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Republik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Indonesia.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Beal, T.,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Tumilowicz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Sutrisna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Izwardy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D., &amp; Neufeld, L. M. (2018). A review of child stunting determinants in Indonesia. In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Maternal and Child Nutrition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(Vol. 14, Issue 4). https://doi.org/10.1111/mcn.12617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Chen, Y. (2012). On the four types of weight functions for spatial contiguity matrix.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Letters in Spatial and Resource Sciences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(2). https://doi.org/10.1007/s12076-011-0076-6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Choirunnisa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T. F. (2023).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Analisis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Faktor-Faktor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Mempengaruhi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Prevalensi Stunting pada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Balita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 Indonesia Menggunakan Regresi Data Panel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Institut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Sepuluh Nopember.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Crawford, T. W. (2009). Scale Analytical. In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International Encyclopedia of Human Geography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Elseiver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Daoud, J. I. (2018). Multicollinearity and Regression Analysis.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 of Physics: Conference Series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949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(1). https://doi.org/10.1088/1742-6596/949/1/012009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Direktorat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Pendidikan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Dini. (2021).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Faktor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Pemicu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Stunting Pada Anak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https://paudpedia.kemdikbud.go.id/komunitas-pembelajar/warga-inovatif/faktor-pemicu-stunting-pada-anak?ref=MjAyMTAzMjQxNDQzMTAtODZjMGMyMDE=&amp;ix=My1jMzJlNmI1OQ==</a:t>
            </a:r>
            <a:endParaRPr lang="en-US" sz="2200" dirty="0"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2348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2E80B1A-F4BB-9324-20D0-DA4A4C33974C}"/>
              </a:ext>
            </a:extLst>
          </p:cNvPr>
          <p:cNvSpPr txBox="1"/>
          <p:nvPr/>
        </p:nvSpPr>
        <p:spPr>
          <a:xfrm>
            <a:off x="1028699" y="921544"/>
            <a:ext cx="12077701" cy="802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400" dirty="0">
                <a:solidFill>
                  <a:srgbClr val="000000"/>
                </a:solidFill>
                <a:latin typeface="Poppins Bold"/>
              </a:rPr>
              <a:t>Daftar Pustaka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202F7-F696-E4A8-B4CE-7D6658F3F3D6}"/>
              </a:ext>
            </a:extLst>
          </p:cNvPr>
          <p:cNvSpPr txBox="1"/>
          <p:nvPr/>
        </p:nvSpPr>
        <p:spPr>
          <a:xfrm>
            <a:off x="1017813" y="1889324"/>
            <a:ext cx="16693244" cy="8029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Draper, N. R., &amp; Smith, H. (1992).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Analisis Regresi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Terapan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Edisi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Kedua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PT. Gramedia Pustaka Utama.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Draper, N. R., &amp; Smith, H. (1998).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Applied Regression Analysis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Wiley. https://doi.org/10.1002/9781118625590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Dwipalupi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 R. (2023).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Analisis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Faktor-Faktor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Mempengaruhi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Jumlah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Balita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Stunting di Kota Surabaya Menggunakan Model Regresi Data Count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Institut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Sepuluh Nopember.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Getis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A.,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Aldstadt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(2004). Constructing the spatial weights matrix using a local statistic.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Geographical Analysis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(2). https://doi.org/10.1111/j.1538-4632.2004.tb01127.x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Härdle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W. K., &amp; Simar, L. (2019).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Applied Multivariate Statistical Analysis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Springer International Publishing. https://doi.org/10.1007/978-3-030-26006-4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Hasan, I. (2013).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Analisis data penelitian dengan statistik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Bumi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Askara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Hayes, A. F., &amp; Cai, L. (2007). Using heteroskedasticity-consistent standard error estimators in OLS regression: An introduction and software implementation.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Behavior Research Methods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(4). https://doi.org/10.3758/BF03192961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Kurnia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Y. (2019).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Hubungan Status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Gizi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Ibu saat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Hamil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dengan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Kejadian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Stunting pada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Usia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24-59 Bulan di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Puskesmas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Godean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Universitas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Asiyiyah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Yogyakarta.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LeSage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(1999).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Theory and Practice of Spatial Econometrics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Department of Economics University of Toledo.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McGovern, M. E., Krishna, A., Aguayo, V. M., &amp; Subramanian, S. (2017). A review of the evidence linking child stunting to economic outcomes.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International Journal of Epidemiology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(4), 1171–1191. https://doi.org/10.1093/ije/dyx017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Nada, S. (2022).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Perbandingan Matriks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Pembobot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Spasial Menggunakan Metode Spatial Autoregressive Model (SAR) pada Kasus Stunting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Balita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Usia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0-59 Bulan di Indonesia Tahun 2021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Universitas Islam Negeri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Syarif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Hidayatullah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Oktaviana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E., Arum, P. R., &amp; Haris, M. Al. (2023).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Pemodelan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Spatial Autoregressive Quantile Regression (SARQR) Menggunakan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Pembobot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Queen Contiguity Pada Kasus Stunting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Balita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 Indonesia.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Prosiding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Seminar Nasional Universitas Muhammadiyah Semarang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Revildy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W. D., Lestari, S. S. S.,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Nalita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Y. (2020). PEMODELAN SPATIAL ERROR MODEL (SEM) ANGKA PREVALENSI BALITA PENDEK (STUNTING) DI INDONESIA TAHUN 2018.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Seminar Nasional Official Statistics 2020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Saputro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 R. S.,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Muhsinin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 Y.,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Widyaningsih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P., &amp; Sulistyaningsih. (2019). Spatial autoregressive with a spatial autoregressive error term model and its parameter estimation with two-stage generalized spatial least square procedure.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 of Physics: Conference Series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1217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(1), 012104. https://doi.org/10.1088/1742-6596/1217/1/012104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endParaRPr lang="en-US" sz="2200" dirty="0">
              <a:latin typeface="Poppins" panose="00000500000000000000" pitchFamily="2" charset="0"/>
              <a:ea typeface="Yu Mincho" panose="02020400000000000000" pitchFamily="18" charset="-128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1397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2E80B1A-F4BB-9324-20D0-DA4A4C33974C}"/>
              </a:ext>
            </a:extLst>
          </p:cNvPr>
          <p:cNvSpPr txBox="1"/>
          <p:nvPr/>
        </p:nvSpPr>
        <p:spPr>
          <a:xfrm>
            <a:off x="1028699" y="921544"/>
            <a:ext cx="12077701" cy="802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400" dirty="0">
                <a:solidFill>
                  <a:srgbClr val="000000"/>
                </a:solidFill>
                <a:latin typeface="Poppins Bold"/>
              </a:rPr>
              <a:t>Daftar Pustaka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202F7-F696-E4A8-B4CE-7D6658F3F3D6}"/>
              </a:ext>
            </a:extLst>
          </p:cNvPr>
          <p:cNvSpPr txBox="1"/>
          <p:nvPr/>
        </p:nvSpPr>
        <p:spPr>
          <a:xfrm>
            <a:off x="1028699" y="1943100"/>
            <a:ext cx="16693244" cy="4540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Sobari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Desiyanti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Yanti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D., Monika, P., Abdullah, A. S.,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Ruchjana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B. N. (2023). Comparison of Spatial Weight Matrices in Spatial Autoregressive Model: Case Study of Intangible Cultural Heritage in Indonesia.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JTAM (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Jurnal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Teori Dan Aplikasi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Matematika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(1), 244. https://doi.org/10.31764/jtam.v7i1.10757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Sumartini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Wiratama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R., &amp; Lase, M. U. P. (2023).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Peningkatan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Pengetahuan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Ibu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Balita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Mengenai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Perbaikan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Pola Makan, Pola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Asuh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Sanitasi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sebagai Upaya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Pencegahan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Stunting.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Community Development Journal :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Jurnal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Pengabdian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Suryowati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K.,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Bekti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 D.,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Faradila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(2018). A Comparison of Weights Matrices on Computation of Dengue Spatial Autocorrelation.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IOP Conference Series: Materials Science and Engineering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335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012052. https://doi.org/10.1088/1757-899X/335/1/012052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Wang, Y.,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W., Wang, M., Chen, X., &amp; Li, Y. (2023). Application of improved Moran’s I in the evaluation of urban spatial development.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Spatial Statistics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https://doi.org/10.1016/j.spasta.2023.100736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Woldehanna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T., Behrman, J. R., &amp; Araya, M. W. (2017). The effect of early childhood stunting on children’s cognitive achievements: Evidence from young lives Ethiopia.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Ethiopian Journal of Health Development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(2), 75–84.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World Health Organization. (2013, September).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Childhood Stunting: Context, Causes and Consequences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https://cdn.who.int/media/docs/default-source/nutritionlibrary/events/2013_childhoodstunting_colloquium_14oct_conceptualframework_bw.pdf?sfvrsn=7a0f8766_5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indent="-3048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World Health Organization. (2015).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Stunting in a nutshell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1954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id="3" name="Freeform 3"/>
            <p:cNvSpPr/>
            <p:nvPr/>
          </p:nvSpPr>
          <p:spPr>
            <a:xfrm>
              <a:off x="16476030" y="8085332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 flipV="1"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089483"/>
            <a:ext cx="8115300" cy="4108033"/>
            <a:chOff x="0" y="0"/>
            <a:chExt cx="10820400" cy="5477378"/>
          </a:xfrm>
        </p:grpSpPr>
        <p:sp>
          <p:nvSpPr>
            <p:cNvPr id="6" name="Freeform 6"/>
            <p:cNvSpPr/>
            <p:nvPr/>
          </p:nvSpPr>
          <p:spPr>
            <a:xfrm>
              <a:off x="46417" y="0"/>
              <a:ext cx="1454858" cy="1214146"/>
            </a:xfrm>
            <a:custGeom>
              <a:avLst/>
              <a:gdLst/>
              <a:ahLst/>
              <a:cxnLst/>
              <a:rect l="l" t="t" r="r" b="b"/>
              <a:pathLst>
                <a:path w="1454858" h="1214146">
                  <a:moveTo>
                    <a:pt x="0" y="0"/>
                  </a:moveTo>
                  <a:lnTo>
                    <a:pt x="1454858" y="0"/>
                  </a:lnTo>
                  <a:lnTo>
                    <a:pt x="1454858" y="1214146"/>
                  </a:lnTo>
                  <a:lnTo>
                    <a:pt x="0" y="12141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95832"/>
              <a:ext cx="10820400" cy="2776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8000" dirty="0">
                  <a:solidFill>
                    <a:srgbClr val="000000"/>
                  </a:solidFill>
                  <a:latin typeface="Poppins Bold"/>
                </a:rPr>
                <a:t>TERIMA</a:t>
              </a:r>
            </a:p>
            <a:p>
              <a:pPr algn="l">
                <a:lnSpc>
                  <a:spcPts val="8000"/>
                </a:lnSpc>
              </a:pPr>
              <a:r>
                <a:rPr lang="en-US" sz="8000" dirty="0">
                  <a:solidFill>
                    <a:srgbClr val="000000"/>
                  </a:solidFill>
                  <a:latin typeface="Poppins Bold"/>
                </a:rPr>
                <a:t>KASIH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933183"/>
              <a:ext cx="10820400" cy="54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545454"/>
                  </a:solidFill>
                  <a:latin typeface="Poppins"/>
                </a:rPr>
                <a:t>Any Question, Just Ask don't be shy</a:t>
              </a:r>
            </a:p>
          </p:txBody>
        </p:sp>
      </p:grpSp>
      <p:sp>
        <p:nvSpPr>
          <p:cNvPr id="9" name="Freeform 11">
            <a:extLst>
              <a:ext uri="{FF2B5EF4-FFF2-40B4-BE49-F238E27FC236}">
                <a16:creationId xmlns:a16="http://schemas.microsoft.com/office/drawing/2014/main" id="{E8C1D53F-AC89-EF31-1F83-857B48DAB073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45623683-5A1B-EF0E-E8BE-F03D7B5CF6E7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5F96D0CD-ABA7-81E9-06FE-17E556D6B197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02E80B1A-F4BB-9324-20D0-DA4A4C33974C}"/>
                  </a:ext>
                </a:extLst>
              </p:cNvPr>
              <p:cNvSpPr txBox="1"/>
              <p:nvPr/>
            </p:nvSpPr>
            <p:spPr>
              <a:xfrm>
                <a:off x="409317" y="142038"/>
                <a:ext cx="12077701" cy="80239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6719"/>
                  </a:lnSpc>
                </a:pPr>
                <a:r>
                  <a:rPr lang="en-US" sz="4400" dirty="0">
                    <a:solidFill>
                      <a:srgbClr val="000000"/>
                    </a:solidFill>
                    <a:latin typeface="Poppins Bold"/>
                  </a:rPr>
                  <a:t>Nilai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4400" dirty="0">
                    <a:solidFill>
                      <a:srgbClr val="000000"/>
                    </a:solidFill>
                    <a:latin typeface="Poppins Bold"/>
                  </a:rPr>
                  <a:t> pada SARMA</a:t>
                </a:r>
              </a:p>
            </p:txBody>
          </p:sp>
        </mc:Choice>
        <mc:Fallback xmlns="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02E80B1A-F4BB-9324-20D0-DA4A4C33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17" y="142038"/>
                <a:ext cx="12077701" cy="802399"/>
              </a:xfrm>
              <a:prstGeom prst="rect">
                <a:avLst/>
              </a:prstGeom>
              <a:blipFill>
                <a:blip r:embed="rId6"/>
                <a:stretch>
                  <a:fillRect l="-2776" t="-5303" b="-41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79491F3-1EA2-5DC3-66F5-637A5B227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7169" y="1936694"/>
            <a:ext cx="3175515" cy="70770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3DD3E9-FFF1-4075-7414-6839D45EC1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406" y="7024556"/>
            <a:ext cx="4378730" cy="8127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2FE154-0DD4-C2CA-572F-2DFE0F513E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7873" y="5074948"/>
            <a:ext cx="4561367" cy="5939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67182F-F988-F287-2E53-9CAB43572D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212" y="4791559"/>
            <a:ext cx="4010497" cy="1062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8B4E32BD-D3CC-0DC4-6C4C-F8225665C0B9}"/>
              </a:ext>
            </a:extLst>
          </p:cNvPr>
          <p:cNvSpPr/>
          <p:nvPr/>
        </p:nvSpPr>
        <p:spPr>
          <a:xfrm rot="16200000">
            <a:off x="5049391" y="4803846"/>
            <a:ext cx="304800" cy="10379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4BD11FA0-C080-A8FD-C64C-5AA6E2C0D78A}"/>
              </a:ext>
            </a:extLst>
          </p:cNvPr>
          <p:cNvSpPr/>
          <p:nvPr/>
        </p:nvSpPr>
        <p:spPr>
          <a:xfrm rot="3969701">
            <a:off x="4674376" y="5280511"/>
            <a:ext cx="247518" cy="214439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Equals 27">
            <a:extLst>
              <a:ext uri="{FF2B5EF4-FFF2-40B4-BE49-F238E27FC236}">
                <a16:creationId xmlns:a16="http://schemas.microsoft.com/office/drawing/2014/main" id="{AFDEACA9-6D17-C67B-9D3E-E4706DDA033F}"/>
              </a:ext>
            </a:extLst>
          </p:cNvPr>
          <p:cNvSpPr/>
          <p:nvPr/>
        </p:nvSpPr>
        <p:spPr>
          <a:xfrm>
            <a:off x="4963304" y="7143886"/>
            <a:ext cx="1157416" cy="685800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949827E-D218-B088-5BE7-56118F42DFFC}"/>
              </a:ext>
            </a:extLst>
          </p:cNvPr>
          <p:cNvSpPr/>
          <p:nvPr/>
        </p:nvSpPr>
        <p:spPr>
          <a:xfrm>
            <a:off x="9067800" y="5123685"/>
            <a:ext cx="457200" cy="496494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F438F92-24BD-FE56-57FC-8FA15F8AEF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5888" y="7143886"/>
            <a:ext cx="3540515" cy="5939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AE63420-CE39-9E71-6E49-016E3D610E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212" y="944437"/>
            <a:ext cx="4878786" cy="36922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61445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2E80B1A-F4BB-9324-20D0-DA4A4C33974C}"/>
              </a:ext>
            </a:extLst>
          </p:cNvPr>
          <p:cNvSpPr txBox="1"/>
          <p:nvPr/>
        </p:nvSpPr>
        <p:spPr>
          <a:xfrm>
            <a:off x="1028699" y="921544"/>
            <a:ext cx="12077701" cy="802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400" dirty="0" err="1">
                <a:solidFill>
                  <a:srgbClr val="000000"/>
                </a:solidFill>
                <a:latin typeface="Poppins Bold"/>
              </a:rPr>
              <a:t>Estimasi</a:t>
            </a:r>
            <a:r>
              <a:rPr lang="en-US" sz="4400" dirty="0">
                <a:solidFill>
                  <a:srgbClr val="000000"/>
                </a:solidFill>
                <a:latin typeface="Poppins Bold"/>
              </a:rPr>
              <a:t> Parameter SAR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1C026-8263-C008-E95D-0531EA3125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660518"/>
            <a:ext cx="9448800" cy="5717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9680C1-323D-FDE9-64C0-188C065673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6841" y="1790971"/>
            <a:ext cx="7436840" cy="251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532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2E80B1A-F4BB-9324-20D0-DA4A4C33974C}"/>
              </a:ext>
            </a:extLst>
          </p:cNvPr>
          <p:cNvSpPr txBox="1"/>
          <p:nvPr/>
        </p:nvSpPr>
        <p:spPr>
          <a:xfrm>
            <a:off x="1028699" y="921544"/>
            <a:ext cx="12077701" cy="802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400" dirty="0" err="1">
                <a:solidFill>
                  <a:srgbClr val="000000"/>
                </a:solidFill>
                <a:latin typeface="Poppins Bold"/>
              </a:rPr>
              <a:t>Estimasi</a:t>
            </a:r>
            <a:r>
              <a:rPr lang="en-US" sz="4400" dirty="0">
                <a:solidFill>
                  <a:srgbClr val="000000"/>
                </a:solidFill>
                <a:latin typeface="Poppins Bold"/>
              </a:rPr>
              <a:t> Parameter SAR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B3582-964E-8608-26A8-49C124CAA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698" y="1821852"/>
            <a:ext cx="7734301" cy="7598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25CC1C-6D67-7D99-C372-CF1AFA2278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2999" y="1821852"/>
            <a:ext cx="8251901" cy="335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22E089-AAE9-9DDE-7177-96BA626F3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600" y="4991100"/>
            <a:ext cx="909479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32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427">
            <a:off x="-1701070" y="7612877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700" y="921544"/>
            <a:ext cx="6096173" cy="83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Batasan </a:t>
            </a: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Masalah</a:t>
            </a:r>
            <a:endParaRPr lang="en-US" sz="4800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22431" y="2572214"/>
            <a:ext cx="13043137" cy="547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1. </a:t>
            </a:r>
            <a:r>
              <a:rPr lang="sv-SE" sz="32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Bobot spasial yang digunakan adalah queen contiguity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1F4D44-F821-4D0F-905F-D5C6E4EAD470}"/>
              </a:ext>
            </a:extLst>
          </p:cNvPr>
          <p:cNvGrpSpPr/>
          <p:nvPr/>
        </p:nvGrpSpPr>
        <p:grpSpPr>
          <a:xfrm>
            <a:off x="838200" y="2114477"/>
            <a:ext cx="1521430" cy="152143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63F5D6D7-F980-C8E3-3B66-51661DFFECF4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8B771B8-4298-154F-06FC-7513BD4E82B3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6" name="TextBox 12">
            <a:extLst>
              <a:ext uri="{FF2B5EF4-FFF2-40B4-BE49-F238E27FC236}">
                <a16:creationId xmlns:a16="http://schemas.microsoft.com/office/drawing/2014/main" id="{E3483CD1-0E67-6DCB-D0EF-D64294788B6C}"/>
              </a:ext>
            </a:extLst>
          </p:cNvPr>
          <p:cNvSpPr txBox="1"/>
          <p:nvPr/>
        </p:nvSpPr>
        <p:spPr>
          <a:xfrm>
            <a:off x="2652777" y="4452635"/>
            <a:ext cx="12053823" cy="1687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2. </a:t>
            </a:r>
            <a:r>
              <a:rPr lang="sv-SE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Kelompok faktor determinan yang digunakan adalah kelompok faktor outcome kehamilan, kelompok faktor akses layanan kesehatan, dan kelompok faktor pola asuh serta zat gizi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107D49-3E99-5C36-0B41-8AC2386962A9}"/>
              </a:ext>
            </a:extLst>
          </p:cNvPr>
          <p:cNvGrpSpPr/>
          <p:nvPr/>
        </p:nvGrpSpPr>
        <p:grpSpPr>
          <a:xfrm>
            <a:off x="838200" y="4668257"/>
            <a:ext cx="1521430" cy="1521430"/>
            <a:chOff x="526097" y="7879745"/>
            <a:chExt cx="1521430" cy="1521430"/>
          </a:xfrm>
        </p:grpSpPr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F9761D20-1009-EAA5-44B1-A30E06B66937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AC6590A9-6163-5975-CC13-C0370947A63E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3" name="Group 21">
            <a:extLst>
              <a:ext uri="{FF2B5EF4-FFF2-40B4-BE49-F238E27FC236}">
                <a16:creationId xmlns:a16="http://schemas.microsoft.com/office/drawing/2014/main" id="{1CF37B7E-E24B-2076-116B-4953E75C50A9}"/>
              </a:ext>
            </a:extLst>
          </p:cNvPr>
          <p:cNvGrpSpPr/>
          <p:nvPr/>
        </p:nvGrpSpPr>
        <p:grpSpPr>
          <a:xfrm>
            <a:off x="14297078" y="1333500"/>
            <a:ext cx="4295722" cy="328136"/>
            <a:chOff x="0" y="0"/>
            <a:chExt cx="1239574" cy="152400"/>
          </a:xfrm>
        </p:grpSpPr>
        <p:sp>
          <p:nvSpPr>
            <p:cNvPr id="4" name="Freeform 22">
              <a:extLst>
                <a:ext uri="{FF2B5EF4-FFF2-40B4-BE49-F238E27FC236}">
                  <a16:creationId xmlns:a16="http://schemas.microsoft.com/office/drawing/2014/main" id="{BD0BDEEE-6E57-0B35-5ED5-2DA830B40E39}"/>
                </a:ext>
              </a:extLst>
            </p:cNvPr>
            <p:cNvSpPr/>
            <p:nvPr/>
          </p:nvSpPr>
          <p:spPr>
            <a:xfrm>
              <a:off x="0" y="0"/>
              <a:ext cx="1239574" cy="152400"/>
            </a:xfrm>
            <a:custGeom>
              <a:avLst/>
              <a:gdLst/>
              <a:ahLst/>
              <a:cxnLst/>
              <a:rect l="l" t="t" r="r" b="b"/>
              <a:pathLst>
                <a:path w="1239574" h="152400">
                  <a:moveTo>
                    <a:pt x="0" y="0"/>
                  </a:moveTo>
                  <a:lnTo>
                    <a:pt x="1239574" y="0"/>
                  </a:lnTo>
                  <a:lnTo>
                    <a:pt x="123957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Freeform 11">
            <a:extLst>
              <a:ext uri="{FF2B5EF4-FFF2-40B4-BE49-F238E27FC236}">
                <a16:creationId xmlns:a16="http://schemas.microsoft.com/office/drawing/2014/main" id="{EFEA6C20-ABC3-F437-9869-EFA150EE72DF}"/>
              </a:ext>
            </a:extLst>
          </p:cNvPr>
          <p:cNvSpPr/>
          <p:nvPr/>
        </p:nvSpPr>
        <p:spPr>
          <a:xfrm>
            <a:off x="14329735" y="28289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47E8F896-B533-1483-E735-0B1DE5DE5FF7}"/>
              </a:ext>
            </a:extLst>
          </p:cNvPr>
          <p:cNvSpPr/>
          <p:nvPr/>
        </p:nvSpPr>
        <p:spPr>
          <a:xfrm>
            <a:off x="15451967" y="28089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96AD8927-9D8B-8029-52F2-0CAB430BA406}"/>
              </a:ext>
            </a:extLst>
          </p:cNvPr>
          <p:cNvSpPr/>
          <p:nvPr/>
        </p:nvSpPr>
        <p:spPr>
          <a:xfrm>
            <a:off x="16436148" y="19125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8057FA73-1D03-430D-E5E3-AB0522308EDD}"/>
              </a:ext>
            </a:extLst>
          </p:cNvPr>
          <p:cNvSpPr txBox="1"/>
          <p:nvPr/>
        </p:nvSpPr>
        <p:spPr>
          <a:xfrm>
            <a:off x="2658914" y="7124700"/>
            <a:ext cx="12053823" cy="1110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3. </a:t>
            </a:r>
            <a:r>
              <a:rPr lang="sv-SE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Dependensi spasial yang diperiksa hanya pada variabel dependen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22B085-6711-AF83-E5CB-C0A4A3E2FD6F}"/>
              </a:ext>
            </a:extLst>
          </p:cNvPr>
          <p:cNvGrpSpPr/>
          <p:nvPr/>
        </p:nvGrpSpPr>
        <p:grpSpPr>
          <a:xfrm>
            <a:off x="838200" y="6930757"/>
            <a:ext cx="1521430" cy="1521430"/>
            <a:chOff x="526097" y="7879745"/>
            <a:chExt cx="1521430" cy="1521430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33B2ABCC-968C-F522-DD3F-F54FFEC636A3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AD75869-7459-9ED1-3058-04FDCD2FC84A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761425553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2E80B1A-F4BB-9324-20D0-DA4A4C33974C}"/>
              </a:ext>
            </a:extLst>
          </p:cNvPr>
          <p:cNvSpPr txBox="1"/>
          <p:nvPr/>
        </p:nvSpPr>
        <p:spPr>
          <a:xfrm>
            <a:off x="1028699" y="921544"/>
            <a:ext cx="12077701" cy="802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400" dirty="0" err="1">
                <a:solidFill>
                  <a:srgbClr val="000000"/>
                </a:solidFill>
                <a:latin typeface="Poppins Bold"/>
              </a:rPr>
              <a:t>Estimasi</a:t>
            </a:r>
            <a:r>
              <a:rPr lang="en-US" sz="4400" dirty="0">
                <a:solidFill>
                  <a:srgbClr val="000000"/>
                </a:solidFill>
                <a:latin typeface="Poppins Bold"/>
              </a:rPr>
              <a:t> Parameter SAR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E8855-FD81-839F-EEFD-C911CA470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698" y="1821851"/>
            <a:ext cx="7734302" cy="8308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B4F76D-012E-FDFE-4F90-8502293C6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200" y="1723943"/>
            <a:ext cx="4514555" cy="111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427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2E80B1A-F4BB-9324-20D0-DA4A4C33974C}"/>
              </a:ext>
            </a:extLst>
          </p:cNvPr>
          <p:cNvSpPr txBox="1"/>
          <p:nvPr/>
        </p:nvSpPr>
        <p:spPr>
          <a:xfrm>
            <a:off x="1028699" y="921544"/>
            <a:ext cx="12077701" cy="802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400" dirty="0" err="1">
                <a:solidFill>
                  <a:srgbClr val="000000"/>
                </a:solidFill>
                <a:latin typeface="Poppins Bold"/>
              </a:rPr>
              <a:t>Estimasi</a:t>
            </a:r>
            <a:r>
              <a:rPr lang="en-US" sz="4400" dirty="0">
                <a:solidFill>
                  <a:srgbClr val="000000"/>
                </a:solidFill>
                <a:latin typeface="Poppins Bold"/>
              </a:rPr>
              <a:t> Parameter SEM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B2D27-807D-2671-1269-1F2636B2B2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693864"/>
            <a:ext cx="9466579" cy="8296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2529F-9E19-7D07-649F-6C3F4471D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9293" y="1790971"/>
            <a:ext cx="857704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620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2E80B1A-F4BB-9324-20D0-DA4A4C33974C}"/>
              </a:ext>
            </a:extLst>
          </p:cNvPr>
          <p:cNvSpPr txBox="1"/>
          <p:nvPr/>
        </p:nvSpPr>
        <p:spPr>
          <a:xfrm>
            <a:off x="1028699" y="921544"/>
            <a:ext cx="12077701" cy="802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400" dirty="0" err="1">
                <a:solidFill>
                  <a:srgbClr val="000000"/>
                </a:solidFill>
                <a:latin typeface="Poppins Bold"/>
              </a:rPr>
              <a:t>Estimasi</a:t>
            </a:r>
            <a:r>
              <a:rPr lang="en-US" sz="4400" dirty="0">
                <a:solidFill>
                  <a:srgbClr val="000000"/>
                </a:solidFill>
                <a:latin typeface="Poppins Bold"/>
              </a:rPr>
              <a:t> Parameter SEM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54D1E6-3739-2A2C-85DA-288FA4A1C4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522" y="1866900"/>
            <a:ext cx="7906028" cy="556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1FA5A8-B452-B8B7-2775-379B08D9B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278" y="1633246"/>
            <a:ext cx="7906027" cy="851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044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1">
            <a:extLst>
              <a:ext uri="{FF2B5EF4-FFF2-40B4-BE49-F238E27FC236}">
                <a16:creationId xmlns:a16="http://schemas.microsoft.com/office/drawing/2014/main" id="{989BC958-E6FE-FE9A-987A-9E219FDD8ADC}"/>
              </a:ext>
            </a:extLst>
          </p:cNvPr>
          <p:cNvSpPr/>
          <p:nvPr/>
        </p:nvSpPr>
        <p:spPr>
          <a:xfrm>
            <a:off x="13860817" y="63607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ACA4A4F9-02C0-3F6A-97A4-A397DC432FD8}"/>
              </a:ext>
            </a:extLst>
          </p:cNvPr>
          <p:cNvSpPr/>
          <p:nvPr/>
        </p:nvSpPr>
        <p:spPr>
          <a:xfrm>
            <a:off x="14983049" y="63407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4C13ABB3-B84D-857B-3F34-9638001D5CF2}"/>
              </a:ext>
            </a:extLst>
          </p:cNvPr>
          <p:cNvSpPr/>
          <p:nvPr/>
        </p:nvSpPr>
        <p:spPr>
          <a:xfrm>
            <a:off x="15967230" y="49038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02E80B1A-F4BB-9324-20D0-DA4A4C33974C}"/>
                  </a:ext>
                </a:extLst>
              </p:cNvPr>
              <p:cNvSpPr txBox="1"/>
              <p:nvPr/>
            </p:nvSpPr>
            <p:spPr>
              <a:xfrm>
                <a:off x="1028699" y="921544"/>
                <a:ext cx="12077701" cy="80239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6719"/>
                  </a:lnSpc>
                </a:pPr>
                <a:r>
                  <a:rPr lang="en-US" sz="4400" dirty="0">
                    <a:solidFill>
                      <a:srgbClr val="000000"/>
                    </a:solidFill>
                    <a:latin typeface="Poppins Bold"/>
                  </a:rPr>
                  <a:t>Nilai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400" dirty="0">
                  <a:solidFill>
                    <a:srgbClr val="000000"/>
                  </a:solidFill>
                  <a:latin typeface="Poppins Bold"/>
                </a:endParaRPr>
              </a:p>
            </p:txBody>
          </p:sp>
        </mc:Choice>
        <mc:Fallback xmlns="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02E80B1A-F4BB-9324-20D0-DA4A4C33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99" y="921544"/>
                <a:ext cx="12077701" cy="802399"/>
              </a:xfrm>
              <a:prstGeom prst="rect">
                <a:avLst/>
              </a:prstGeom>
              <a:blipFill>
                <a:blip r:embed="rId6"/>
                <a:stretch>
                  <a:fillRect l="-2827" t="-5303" b="-41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BBC6D4A-4124-3BEF-381F-D8A8719EE2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449" y="1943648"/>
            <a:ext cx="8354551" cy="464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D5EDDFB8-24E6-F010-0F61-009D50BBEC41}"/>
                  </a:ext>
                </a:extLst>
              </p:cNvPr>
              <p:cNvSpPr txBox="1"/>
              <p:nvPr/>
            </p:nvSpPr>
            <p:spPr>
              <a:xfrm>
                <a:off x="1219201" y="6667501"/>
                <a:ext cx="2438400" cy="79553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6719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4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4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400" dirty="0">
                    <a:solidFill>
                      <a:srgbClr val="000000"/>
                    </a:solidFill>
                    <a:latin typeface="Poppins Bold"/>
                  </a:rPr>
                  <a:t> SAR</a:t>
                </a:r>
              </a:p>
            </p:txBody>
          </p:sp>
        </mc:Choice>
        <mc:Fallback xmlns="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D5EDDFB8-24E6-F010-0F61-009D50BBE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1" y="6667501"/>
                <a:ext cx="2438400" cy="795539"/>
              </a:xfrm>
              <a:prstGeom prst="rect">
                <a:avLst/>
              </a:prstGeom>
              <a:blipFill>
                <a:blip r:embed="rId8"/>
                <a:stretch>
                  <a:fillRect t="-5385" b="-430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C28DA2D-45E8-86BA-1149-BDE86037FC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2131551"/>
            <a:ext cx="8886576" cy="42723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632D894C-E8C9-D453-23C7-D2F4EEFD6265}"/>
                  </a:ext>
                </a:extLst>
              </p:cNvPr>
              <p:cNvSpPr txBox="1"/>
              <p:nvPr/>
            </p:nvSpPr>
            <p:spPr>
              <a:xfrm>
                <a:off x="9178447" y="6578936"/>
                <a:ext cx="2438400" cy="79553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6719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4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4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400" dirty="0">
                    <a:solidFill>
                      <a:srgbClr val="000000"/>
                    </a:solidFill>
                    <a:latin typeface="Poppins Bold"/>
                  </a:rPr>
                  <a:t> SEM</a:t>
                </a:r>
              </a:p>
            </p:txBody>
          </p:sp>
        </mc:Choice>
        <mc:Fallback xmlns="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632D894C-E8C9-D453-23C7-D2F4EEFD6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447" y="6578936"/>
                <a:ext cx="2438400" cy="795539"/>
              </a:xfrm>
              <a:prstGeom prst="rect">
                <a:avLst/>
              </a:prstGeom>
              <a:blipFill>
                <a:blip r:embed="rId10"/>
                <a:stretch>
                  <a:fillRect t="-5344" b="-4274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485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427">
            <a:off x="-1701070" y="7612877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700" y="921544"/>
            <a:ext cx="6096173" cy="83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 err="1">
                <a:solidFill>
                  <a:srgbClr val="000000"/>
                </a:solidFill>
                <a:latin typeface="Poppins Bold"/>
              </a:rPr>
              <a:t>Tujuan</a:t>
            </a:r>
            <a:r>
              <a:rPr lang="en-US" sz="4800" dirty="0">
                <a:solidFill>
                  <a:srgbClr val="000000"/>
                </a:solidFill>
                <a:latin typeface="Poppins Bold"/>
              </a:rPr>
              <a:t> Penelitian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22431" y="2572214"/>
            <a:ext cx="13043137" cy="1124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1. </a:t>
            </a:r>
            <a:r>
              <a:rPr lang="en-US" sz="32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Menjelaskan</a:t>
            </a:r>
            <a:r>
              <a:rPr lang="en-US" sz="32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karakteristik</a:t>
            </a:r>
            <a:r>
              <a:rPr lang="en-US" sz="32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US" sz="32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pola</a:t>
            </a:r>
            <a:r>
              <a:rPr lang="en-US" sz="32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persebaran</a:t>
            </a:r>
            <a:r>
              <a:rPr lang="en-US" sz="32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kasus </a:t>
            </a:r>
            <a:r>
              <a:rPr lang="en-US" sz="32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balita</a:t>
            </a:r>
            <a:r>
              <a:rPr lang="en-US" sz="32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stunting di </a:t>
            </a:r>
            <a:r>
              <a:rPr lang="en-US" sz="32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Kabupaten</a:t>
            </a:r>
            <a:r>
              <a:rPr lang="en-US" sz="32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Tuban.</a:t>
            </a:r>
            <a:endParaRPr lang="sv-SE" sz="32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1F4D44-F821-4D0F-905F-D5C6E4EAD470}"/>
              </a:ext>
            </a:extLst>
          </p:cNvPr>
          <p:cNvGrpSpPr/>
          <p:nvPr/>
        </p:nvGrpSpPr>
        <p:grpSpPr>
          <a:xfrm>
            <a:off x="838200" y="2114477"/>
            <a:ext cx="1521430" cy="1521430"/>
            <a:chOff x="526097" y="7879745"/>
            <a:chExt cx="1521430" cy="152143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63F5D6D7-F980-C8E3-3B66-51661DFFECF4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8B771B8-4298-154F-06FC-7513BD4E82B3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6" name="TextBox 12">
            <a:extLst>
              <a:ext uri="{FF2B5EF4-FFF2-40B4-BE49-F238E27FC236}">
                <a16:creationId xmlns:a16="http://schemas.microsoft.com/office/drawing/2014/main" id="{E3483CD1-0E67-6DCB-D0EF-D64294788B6C}"/>
              </a:ext>
            </a:extLst>
          </p:cNvPr>
          <p:cNvSpPr txBox="1"/>
          <p:nvPr/>
        </p:nvSpPr>
        <p:spPr>
          <a:xfrm>
            <a:off x="2622431" y="5328195"/>
            <a:ext cx="12053823" cy="1687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2.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Memodelkan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kasus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balita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stunting di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Kabupaten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Tuban berdasarkan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faktor-faktor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mempengaruhi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model regresi spasial.</a:t>
            </a:r>
            <a:endParaRPr lang="sv-SE" sz="28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107D49-3E99-5C36-0B41-8AC2386962A9}"/>
              </a:ext>
            </a:extLst>
          </p:cNvPr>
          <p:cNvGrpSpPr/>
          <p:nvPr/>
        </p:nvGrpSpPr>
        <p:grpSpPr>
          <a:xfrm>
            <a:off x="838200" y="5398480"/>
            <a:ext cx="1521430" cy="1521430"/>
            <a:chOff x="526097" y="7879745"/>
            <a:chExt cx="1521430" cy="1521430"/>
          </a:xfrm>
        </p:grpSpPr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F9761D20-1009-EAA5-44B1-A30E06B66937}"/>
                </a:ext>
              </a:extLst>
            </p:cNvPr>
            <p:cNvSpPr/>
            <p:nvPr/>
          </p:nvSpPr>
          <p:spPr>
            <a:xfrm>
              <a:off x="526097" y="7879745"/>
              <a:ext cx="1521430" cy="152143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AC6590A9-6163-5975-CC13-C0370947A63E}"/>
                </a:ext>
              </a:extLst>
            </p:cNvPr>
            <p:cNvSpPr/>
            <p:nvPr/>
          </p:nvSpPr>
          <p:spPr>
            <a:xfrm>
              <a:off x="1036818" y="8260881"/>
              <a:ext cx="516226" cy="759157"/>
            </a:xfrm>
            <a:custGeom>
              <a:avLst/>
              <a:gdLst/>
              <a:ahLst/>
              <a:cxnLst/>
              <a:rect l="l" t="t" r="r" b="b"/>
              <a:pathLst>
                <a:path w="688302" h="1012209">
                  <a:moveTo>
                    <a:pt x="0" y="0"/>
                  </a:moveTo>
                  <a:lnTo>
                    <a:pt x="688303" y="0"/>
                  </a:lnTo>
                  <a:lnTo>
                    <a:pt x="688303" y="1012210"/>
                  </a:lnTo>
                  <a:lnTo>
                    <a:pt x="0" y="101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3" name="Group 21">
            <a:extLst>
              <a:ext uri="{FF2B5EF4-FFF2-40B4-BE49-F238E27FC236}">
                <a16:creationId xmlns:a16="http://schemas.microsoft.com/office/drawing/2014/main" id="{1CF37B7E-E24B-2076-116B-4953E75C50A9}"/>
              </a:ext>
            </a:extLst>
          </p:cNvPr>
          <p:cNvGrpSpPr/>
          <p:nvPr/>
        </p:nvGrpSpPr>
        <p:grpSpPr>
          <a:xfrm>
            <a:off x="14297078" y="1333500"/>
            <a:ext cx="4295722" cy="328136"/>
            <a:chOff x="0" y="0"/>
            <a:chExt cx="1239574" cy="152400"/>
          </a:xfrm>
        </p:grpSpPr>
        <p:sp>
          <p:nvSpPr>
            <p:cNvPr id="4" name="Freeform 22">
              <a:extLst>
                <a:ext uri="{FF2B5EF4-FFF2-40B4-BE49-F238E27FC236}">
                  <a16:creationId xmlns:a16="http://schemas.microsoft.com/office/drawing/2014/main" id="{BD0BDEEE-6E57-0B35-5ED5-2DA830B40E39}"/>
                </a:ext>
              </a:extLst>
            </p:cNvPr>
            <p:cNvSpPr/>
            <p:nvPr/>
          </p:nvSpPr>
          <p:spPr>
            <a:xfrm>
              <a:off x="0" y="0"/>
              <a:ext cx="1239574" cy="152400"/>
            </a:xfrm>
            <a:custGeom>
              <a:avLst/>
              <a:gdLst/>
              <a:ahLst/>
              <a:cxnLst/>
              <a:rect l="l" t="t" r="r" b="b"/>
              <a:pathLst>
                <a:path w="1239574" h="152400">
                  <a:moveTo>
                    <a:pt x="0" y="0"/>
                  </a:moveTo>
                  <a:lnTo>
                    <a:pt x="1239574" y="0"/>
                  </a:lnTo>
                  <a:lnTo>
                    <a:pt x="123957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795FF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Freeform 11">
            <a:extLst>
              <a:ext uri="{FF2B5EF4-FFF2-40B4-BE49-F238E27FC236}">
                <a16:creationId xmlns:a16="http://schemas.microsoft.com/office/drawing/2014/main" id="{EFEA6C20-ABC3-F437-9869-EFA150EE72DF}"/>
              </a:ext>
            </a:extLst>
          </p:cNvPr>
          <p:cNvSpPr/>
          <p:nvPr/>
        </p:nvSpPr>
        <p:spPr>
          <a:xfrm>
            <a:off x="14329735" y="282896"/>
            <a:ext cx="1013212" cy="1013212"/>
          </a:xfrm>
          <a:custGeom>
            <a:avLst/>
            <a:gdLst/>
            <a:ahLst/>
            <a:cxnLst/>
            <a:rect l="l" t="t" r="r" b="b"/>
            <a:pathLst>
              <a:path w="1013212" h="1013212">
                <a:moveTo>
                  <a:pt x="0" y="0"/>
                </a:moveTo>
                <a:lnTo>
                  <a:pt x="1013213" y="0"/>
                </a:lnTo>
                <a:lnTo>
                  <a:pt x="1013213" y="1013212"/>
                </a:lnTo>
                <a:lnTo>
                  <a:pt x="0" y="1013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47E8F896-B533-1483-E735-0B1DE5DE5FF7}"/>
              </a:ext>
            </a:extLst>
          </p:cNvPr>
          <p:cNvSpPr/>
          <p:nvPr/>
        </p:nvSpPr>
        <p:spPr>
          <a:xfrm>
            <a:off x="15451967" y="280891"/>
            <a:ext cx="1095151" cy="1013212"/>
          </a:xfrm>
          <a:custGeom>
            <a:avLst/>
            <a:gdLst/>
            <a:ahLst/>
            <a:cxnLst/>
            <a:rect l="l" t="t" r="r" b="b"/>
            <a:pathLst>
              <a:path w="1115204" h="1115204">
                <a:moveTo>
                  <a:pt x="0" y="0"/>
                </a:moveTo>
                <a:lnTo>
                  <a:pt x="1115204" y="0"/>
                </a:lnTo>
                <a:lnTo>
                  <a:pt x="1115204" y="1115204"/>
                </a:lnTo>
                <a:lnTo>
                  <a:pt x="0" y="11152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96AD8927-9D8B-8029-52F2-0CAB430BA406}"/>
              </a:ext>
            </a:extLst>
          </p:cNvPr>
          <p:cNvSpPr/>
          <p:nvPr/>
        </p:nvSpPr>
        <p:spPr>
          <a:xfrm>
            <a:off x="16436148" y="191253"/>
            <a:ext cx="1101570" cy="1156900"/>
          </a:xfrm>
          <a:custGeom>
            <a:avLst/>
            <a:gdLst/>
            <a:ahLst/>
            <a:cxnLst/>
            <a:rect l="l" t="t" r="r" b="b"/>
            <a:pathLst>
              <a:path w="1101570" h="1156900">
                <a:moveTo>
                  <a:pt x="0" y="0"/>
                </a:moveTo>
                <a:lnTo>
                  <a:pt x="1101570" y="0"/>
                </a:lnTo>
                <a:lnTo>
                  <a:pt x="1101570" y="1156900"/>
                </a:lnTo>
                <a:lnTo>
                  <a:pt x="0" y="11569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431335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4976</TotalTime>
  <Words>8818</Words>
  <Application>Microsoft Office PowerPoint</Application>
  <PresentationFormat>Custom</PresentationFormat>
  <Paragraphs>1231</Paragraphs>
  <Slides>83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7" baseType="lpstr">
      <vt:lpstr>Monotype Corsiva</vt:lpstr>
      <vt:lpstr>Aptos</vt:lpstr>
      <vt:lpstr>Raleway SemiBold</vt:lpstr>
      <vt:lpstr>Courier New</vt:lpstr>
      <vt:lpstr>Poppins</vt:lpstr>
      <vt:lpstr>Poppins Bold</vt:lpstr>
      <vt:lpstr>Arial</vt:lpstr>
      <vt:lpstr>Myriad Pro</vt:lpstr>
      <vt:lpstr>Wingdings</vt:lpstr>
      <vt:lpstr>Times New Roman</vt:lpstr>
      <vt:lpstr>Calibri</vt:lpstr>
      <vt:lpstr>Roboto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Semhas</dc:title>
  <cp:lastModifiedBy>IGNATIUS PANDU ADITYAWAN</cp:lastModifiedBy>
  <cp:revision>22</cp:revision>
  <dcterms:created xsi:type="dcterms:W3CDTF">2006-08-16T00:00:00Z</dcterms:created>
  <dcterms:modified xsi:type="dcterms:W3CDTF">2024-07-17T02:14:51Z</dcterms:modified>
  <dc:identifier>DAGJxtYeREY</dc:identifier>
</cp:coreProperties>
</file>